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8"/>
  </p:notesMasterIdLst>
  <p:sldIdLst>
    <p:sldId id="256" r:id="rId2"/>
    <p:sldId id="258" r:id="rId3"/>
    <p:sldId id="265" r:id="rId4"/>
    <p:sldId id="273" r:id="rId5"/>
    <p:sldId id="274" r:id="rId6"/>
    <p:sldId id="275" r:id="rId7"/>
    <p:sldId id="276" r:id="rId8"/>
    <p:sldId id="259" r:id="rId9"/>
    <p:sldId id="270" r:id="rId10"/>
    <p:sldId id="271" r:id="rId11"/>
    <p:sldId id="272" r:id="rId12"/>
    <p:sldId id="260" r:id="rId13"/>
    <p:sldId id="277" r:id="rId14"/>
    <p:sldId id="278" r:id="rId15"/>
    <p:sldId id="261" r:id="rId16"/>
    <p:sldId id="279" r:id="rId17"/>
    <p:sldId id="280" r:id="rId18"/>
    <p:sldId id="281" r:id="rId19"/>
    <p:sldId id="263" r:id="rId20"/>
    <p:sldId id="283" r:id="rId21"/>
    <p:sldId id="262" r:id="rId22"/>
    <p:sldId id="282" r:id="rId23"/>
    <p:sldId id="264" r:id="rId24"/>
    <p:sldId id="284" r:id="rId25"/>
    <p:sldId id="285" r:id="rId26"/>
    <p:sldId id="295" r:id="rId27"/>
    <p:sldId id="287" r:id="rId28"/>
    <p:sldId id="288" r:id="rId29"/>
    <p:sldId id="289" r:id="rId30"/>
    <p:sldId id="286" r:id="rId31"/>
    <p:sldId id="290" r:id="rId32"/>
    <p:sldId id="291" r:id="rId33"/>
    <p:sldId id="292" r:id="rId34"/>
    <p:sldId id="293" r:id="rId35"/>
    <p:sldId id="294" r:id="rId36"/>
    <p:sldId id="296"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48"/>
    <p:restoredTop sz="94699"/>
  </p:normalViewPr>
  <p:slideViewPr>
    <p:cSldViewPr snapToGrid="0" snapToObjects="1" showGuides="1">
      <p:cViewPr varScale="1">
        <p:scale>
          <a:sx n="146" d="100"/>
          <a:sy n="146" d="100"/>
        </p:scale>
        <p:origin x="168" y="560"/>
      </p:cViewPr>
      <p:guideLst>
        <p:guide orient="horz" pos="2160"/>
        <p:guide pos="3840"/>
      </p:guideLst>
    </p:cSldViewPr>
  </p:slideViewPr>
  <p:notesTextViewPr>
    <p:cViewPr>
      <p:scale>
        <a:sx n="1" d="1"/>
        <a:sy n="1" d="1"/>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57B097-577E-7246-952D-9BA9A68EA1B2}" type="datetimeFigureOut">
              <a:rPr lang="en-US" smtClean="0"/>
              <a:t>6/8/21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ABAF65-CBA4-B84C-A963-10D92AC675B8}" type="slidenum">
              <a:rPr lang="en-US" smtClean="0"/>
              <a:t>‹#›</a:t>
            </a:fld>
            <a:endParaRPr lang="en-US"/>
          </a:p>
        </p:txBody>
      </p:sp>
    </p:spTree>
    <p:extLst>
      <p:ext uri="{BB962C8B-B14F-4D97-AF65-F5344CB8AC3E}">
        <p14:creationId xmlns:p14="http://schemas.microsoft.com/office/powerpoint/2010/main" val="3160416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ABAF65-CBA4-B84C-A963-10D92AC675B8}" type="slidenum">
              <a:rPr lang="en-US" smtClean="0"/>
              <a:t>30</a:t>
            </a:fld>
            <a:endParaRPr lang="en-US"/>
          </a:p>
        </p:txBody>
      </p:sp>
    </p:spTree>
    <p:extLst>
      <p:ext uri="{BB962C8B-B14F-4D97-AF65-F5344CB8AC3E}">
        <p14:creationId xmlns:p14="http://schemas.microsoft.com/office/powerpoint/2010/main" val="2316825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2292A-F52C-9449-8481-B58B33FFBB87}"/>
              </a:ext>
            </a:extLst>
          </p:cNvPr>
          <p:cNvSpPr>
            <a:spLocks noGrp="1"/>
          </p:cNvSpPr>
          <p:nvPr>
            <p:ph type="ctrTitle"/>
          </p:nvPr>
        </p:nvSpPr>
        <p:spPr>
          <a:xfrm>
            <a:off x="1524000" y="1122363"/>
            <a:ext cx="9144000" cy="2387600"/>
          </a:xfrm>
        </p:spPr>
        <p:txBody>
          <a:bodyPr anchor="b">
            <a:normAutofit/>
          </a:bodyPr>
          <a:lstStyle>
            <a:lvl1pPr algn="ctr">
              <a:defRPr sz="600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F8D06EF1-E596-B749-9513-C963A62377F3}"/>
              </a:ext>
            </a:extLst>
          </p:cNvPr>
          <p:cNvSpPr>
            <a:spLocks noGrp="1"/>
          </p:cNvSpPr>
          <p:nvPr>
            <p:ph type="subTitle" idx="1" hasCustomPrompt="1"/>
          </p:nvPr>
        </p:nvSpPr>
        <p:spPr>
          <a:xfrm>
            <a:off x="1524000" y="3602038"/>
            <a:ext cx="9144000" cy="1655762"/>
          </a:xfrm>
        </p:spPr>
        <p:txBody>
          <a:bodyPr>
            <a:normAutofit/>
          </a:bodyPr>
          <a:lstStyle>
            <a:lvl1pPr marL="0" indent="0" algn="ctr">
              <a:buNone/>
              <a:defRPr sz="36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Applicant Name</a:t>
            </a:r>
          </a:p>
        </p:txBody>
      </p:sp>
      <p:sp>
        <p:nvSpPr>
          <p:cNvPr id="4" name="Date Placeholder 3">
            <a:extLst>
              <a:ext uri="{FF2B5EF4-FFF2-40B4-BE49-F238E27FC236}">
                <a16:creationId xmlns:a16="http://schemas.microsoft.com/office/drawing/2014/main" id="{AA5B9A25-56E8-E041-9BB7-D827AC3E0311}"/>
              </a:ext>
            </a:extLst>
          </p:cNvPr>
          <p:cNvSpPr>
            <a:spLocks noGrp="1"/>
          </p:cNvSpPr>
          <p:nvPr>
            <p:ph type="dt" sz="half" idx="10"/>
          </p:nvPr>
        </p:nvSpPr>
        <p:spPr/>
        <p:txBody>
          <a:bodyPr/>
          <a:lstStyle/>
          <a:p>
            <a:r>
              <a:rPr lang="en-US" dirty="0"/>
              <a:t>Date:</a:t>
            </a:r>
          </a:p>
        </p:txBody>
      </p:sp>
      <p:sp>
        <p:nvSpPr>
          <p:cNvPr id="5" name="Footer Placeholder 4">
            <a:extLst>
              <a:ext uri="{FF2B5EF4-FFF2-40B4-BE49-F238E27FC236}">
                <a16:creationId xmlns:a16="http://schemas.microsoft.com/office/drawing/2014/main" id="{0427C92E-FA29-544B-AB09-B05C546C2E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A0A5B8-5C69-B648-A1B1-DF2D44944A15}"/>
              </a:ext>
            </a:extLst>
          </p:cNvPr>
          <p:cNvSpPr>
            <a:spLocks noGrp="1"/>
          </p:cNvSpPr>
          <p:nvPr>
            <p:ph type="sldNum" sz="quarter" idx="12"/>
          </p:nvPr>
        </p:nvSpPr>
        <p:spPr/>
        <p:txBody>
          <a:bodyPr/>
          <a:lstStyle/>
          <a:p>
            <a:fld id="{01B965D6-2BAC-0749-9221-1CEDAA361924}" type="slidenum">
              <a:rPr lang="en-US" smtClean="0"/>
              <a:t>‹#›</a:t>
            </a:fld>
            <a:endParaRPr lang="en-US"/>
          </a:p>
        </p:txBody>
      </p:sp>
    </p:spTree>
    <p:extLst>
      <p:ext uri="{BB962C8B-B14F-4D97-AF65-F5344CB8AC3E}">
        <p14:creationId xmlns:p14="http://schemas.microsoft.com/office/powerpoint/2010/main" val="1169635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A8906-47BD-3443-8067-5DC3CE2DCAF6}"/>
              </a:ext>
            </a:extLst>
          </p:cNvPr>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D7B4198E-447C-FB46-A9FD-DD7D8562FA5D}"/>
              </a:ext>
            </a:extLst>
          </p:cNvPr>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7A5333E-8526-B543-8842-B9894D3AC634}"/>
              </a:ext>
            </a:extLst>
          </p:cNvPr>
          <p:cNvSpPr>
            <a:spLocks noGrp="1"/>
          </p:cNvSpPr>
          <p:nvPr>
            <p:ph type="dt" sz="half" idx="10"/>
          </p:nvPr>
        </p:nvSpPr>
        <p:spPr/>
        <p:txBody>
          <a:bodyPr/>
          <a:lstStyle/>
          <a:p>
            <a:fld id="{A3AB5571-4D62-5247-A677-0E7A488C79AE}" type="datetimeFigureOut">
              <a:rPr lang="en-US" smtClean="0"/>
              <a:t>6/8/21</a:t>
            </a:fld>
            <a:endParaRPr lang="en-US"/>
          </a:p>
        </p:txBody>
      </p:sp>
      <p:sp>
        <p:nvSpPr>
          <p:cNvPr id="5" name="Footer Placeholder 4">
            <a:extLst>
              <a:ext uri="{FF2B5EF4-FFF2-40B4-BE49-F238E27FC236}">
                <a16:creationId xmlns:a16="http://schemas.microsoft.com/office/drawing/2014/main" id="{59E0523D-0F92-8740-9EEB-8E2D6FD80E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F6AA58-61A4-1A44-BA0B-5AEDA2DBF528}"/>
              </a:ext>
            </a:extLst>
          </p:cNvPr>
          <p:cNvSpPr>
            <a:spLocks noGrp="1"/>
          </p:cNvSpPr>
          <p:nvPr>
            <p:ph type="sldNum" sz="quarter" idx="12"/>
          </p:nvPr>
        </p:nvSpPr>
        <p:spPr/>
        <p:txBody>
          <a:bodyPr/>
          <a:lstStyle/>
          <a:p>
            <a:fld id="{01B965D6-2BAC-0749-9221-1CEDAA361924}" type="slidenum">
              <a:rPr lang="en-US" smtClean="0"/>
              <a:t>‹#›</a:t>
            </a:fld>
            <a:endParaRPr lang="en-US"/>
          </a:p>
        </p:txBody>
      </p:sp>
    </p:spTree>
    <p:extLst>
      <p:ext uri="{BB962C8B-B14F-4D97-AF65-F5344CB8AC3E}">
        <p14:creationId xmlns:p14="http://schemas.microsoft.com/office/powerpoint/2010/main" val="469150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223132-58D9-4B48-A1D3-F244BC38F4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711EE36-353D-B742-A962-0742B7ADC2F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1D59CE-0AC7-8545-9599-254EBFA98B06}"/>
              </a:ext>
            </a:extLst>
          </p:cNvPr>
          <p:cNvSpPr>
            <a:spLocks noGrp="1"/>
          </p:cNvSpPr>
          <p:nvPr>
            <p:ph type="dt" sz="half" idx="10"/>
          </p:nvPr>
        </p:nvSpPr>
        <p:spPr/>
        <p:txBody>
          <a:bodyPr/>
          <a:lstStyle/>
          <a:p>
            <a:fld id="{A3AB5571-4D62-5247-A677-0E7A488C79AE}" type="datetimeFigureOut">
              <a:rPr lang="en-US" smtClean="0"/>
              <a:t>6/8/21</a:t>
            </a:fld>
            <a:endParaRPr lang="en-US"/>
          </a:p>
        </p:txBody>
      </p:sp>
      <p:sp>
        <p:nvSpPr>
          <p:cNvPr id="5" name="Footer Placeholder 4">
            <a:extLst>
              <a:ext uri="{FF2B5EF4-FFF2-40B4-BE49-F238E27FC236}">
                <a16:creationId xmlns:a16="http://schemas.microsoft.com/office/drawing/2014/main" id="{4A36EDE8-C5E6-BB4B-86E8-B36FAF0F9B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04D92B-8D43-524A-BD5F-FF3DD51125F5}"/>
              </a:ext>
            </a:extLst>
          </p:cNvPr>
          <p:cNvSpPr>
            <a:spLocks noGrp="1"/>
          </p:cNvSpPr>
          <p:nvPr>
            <p:ph type="sldNum" sz="quarter" idx="12"/>
          </p:nvPr>
        </p:nvSpPr>
        <p:spPr/>
        <p:txBody>
          <a:bodyPr/>
          <a:lstStyle/>
          <a:p>
            <a:fld id="{01B965D6-2BAC-0749-9221-1CEDAA361924}" type="slidenum">
              <a:rPr lang="en-US" smtClean="0"/>
              <a:t>‹#›</a:t>
            </a:fld>
            <a:endParaRPr lang="en-US"/>
          </a:p>
        </p:txBody>
      </p:sp>
    </p:spTree>
    <p:extLst>
      <p:ext uri="{BB962C8B-B14F-4D97-AF65-F5344CB8AC3E}">
        <p14:creationId xmlns:p14="http://schemas.microsoft.com/office/powerpoint/2010/main" val="1710818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9592C-6A2E-C84E-AAAD-C528355B9CFD}"/>
              </a:ext>
            </a:extLst>
          </p:cNvPr>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DD4C9774-FF24-9D45-9A9D-794349F1B16D}"/>
              </a:ext>
            </a:extLst>
          </p:cNvPr>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87231EB-81FC-CA46-B3D8-A08219B23016}"/>
              </a:ext>
            </a:extLst>
          </p:cNvPr>
          <p:cNvSpPr>
            <a:spLocks noGrp="1"/>
          </p:cNvSpPr>
          <p:nvPr>
            <p:ph type="dt" sz="half" idx="10"/>
          </p:nvPr>
        </p:nvSpPr>
        <p:spPr/>
        <p:txBody>
          <a:bodyPr/>
          <a:lstStyle/>
          <a:p>
            <a:fld id="{A3AB5571-4D62-5247-A677-0E7A488C79AE}" type="datetimeFigureOut">
              <a:rPr lang="en-US" smtClean="0"/>
              <a:t>6/8/21</a:t>
            </a:fld>
            <a:endParaRPr lang="en-US"/>
          </a:p>
        </p:txBody>
      </p:sp>
      <p:sp>
        <p:nvSpPr>
          <p:cNvPr id="5" name="Footer Placeholder 4">
            <a:extLst>
              <a:ext uri="{FF2B5EF4-FFF2-40B4-BE49-F238E27FC236}">
                <a16:creationId xmlns:a16="http://schemas.microsoft.com/office/drawing/2014/main" id="{B4ED7AD4-F405-7E4A-BF4D-935BF61C66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717B9D-095F-4F4F-8ADC-F9FFBAA62D44}"/>
              </a:ext>
            </a:extLst>
          </p:cNvPr>
          <p:cNvSpPr>
            <a:spLocks noGrp="1"/>
          </p:cNvSpPr>
          <p:nvPr>
            <p:ph type="sldNum" sz="quarter" idx="12"/>
          </p:nvPr>
        </p:nvSpPr>
        <p:spPr/>
        <p:txBody>
          <a:bodyPr/>
          <a:lstStyle/>
          <a:p>
            <a:fld id="{01B965D6-2BAC-0749-9221-1CEDAA361924}" type="slidenum">
              <a:rPr lang="en-US" smtClean="0"/>
              <a:t>‹#›</a:t>
            </a:fld>
            <a:endParaRPr lang="en-US"/>
          </a:p>
        </p:txBody>
      </p:sp>
    </p:spTree>
    <p:extLst>
      <p:ext uri="{BB962C8B-B14F-4D97-AF65-F5344CB8AC3E}">
        <p14:creationId xmlns:p14="http://schemas.microsoft.com/office/powerpoint/2010/main" val="1575355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4C224-5F18-5343-91FE-43148D4EECAA}"/>
              </a:ext>
            </a:extLst>
          </p:cNvPr>
          <p:cNvSpPr>
            <a:spLocks noGrp="1"/>
          </p:cNvSpPr>
          <p:nvPr>
            <p:ph type="title"/>
          </p:nvPr>
        </p:nvSpPr>
        <p:spPr>
          <a:xfrm>
            <a:off x="831850" y="1709738"/>
            <a:ext cx="10515600" cy="2852737"/>
          </a:xfrm>
        </p:spPr>
        <p:txBody>
          <a:bodyPr anchor="b"/>
          <a:lstStyle>
            <a:lvl1pPr>
              <a:defRPr sz="6000">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9FD3F439-682D-1C4B-A339-D31D0B3532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9E1E5A2C-2E91-3C40-85D9-A279F488775C}"/>
              </a:ext>
            </a:extLst>
          </p:cNvPr>
          <p:cNvSpPr>
            <a:spLocks noGrp="1"/>
          </p:cNvSpPr>
          <p:nvPr>
            <p:ph type="dt" sz="half" idx="10"/>
          </p:nvPr>
        </p:nvSpPr>
        <p:spPr/>
        <p:txBody>
          <a:bodyPr/>
          <a:lstStyle/>
          <a:p>
            <a:fld id="{A3AB5571-4D62-5247-A677-0E7A488C79AE}" type="datetimeFigureOut">
              <a:rPr lang="en-US" smtClean="0"/>
              <a:t>6/8/21</a:t>
            </a:fld>
            <a:endParaRPr lang="en-US"/>
          </a:p>
        </p:txBody>
      </p:sp>
      <p:sp>
        <p:nvSpPr>
          <p:cNvPr id="5" name="Footer Placeholder 4">
            <a:extLst>
              <a:ext uri="{FF2B5EF4-FFF2-40B4-BE49-F238E27FC236}">
                <a16:creationId xmlns:a16="http://schemas.microsoft.com/office/drawing/2014/main" id="{6EF30A72-DFA3-3E41-BC64-6B7FABE1A2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7B758D-DB35-5C42-AC6A-10D4C379F2C4}"/>
              </a:ext>
            </a:extLst>
          </p:cNvPr>
          <p:cNvSpPr>
            <a:spLocks noGrp="1"/>
          </p:cNvSpPr>
          <p:nvPr>
            <p:ph type="sldNum" sz="quarter" idx="12"/>
          </p:nvPr>
        </p:nvSpPr>
        <p:spPr/>
        <p:txBody>
          <a:bodyPr/>
          <a:lstStyle/>
          <a:p>
            <a:fld id="{01B965D6-2BAC-0749-9221-1CEDAA361924}" type="slidenum">
              <a:rPr lang="en-US" smtClean="0"/>
              <a:t>‹#›</a:t>
            </a:fld>
            <a:endParaRPr lang="en-US"/>
          </a:p>
        </p:txBody>
      </p:sp>
    </p:spTree>
    <p:extLst>
      <p:ext uri="{BB962C8B-B14F-4D97-AF65-F5344CB8AC3E}">
        <p14:creationId xmlns:p14="http://schemas.microsoft.com/office/powerpoint/2010/main" val="701452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56A83-F7BE-5246-8387-000DF23FC303}"/>
              </a:ext>
            </a:extLst>
          </p:cNvPr>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4600B130-DB1F-1C47-8C7B-995408EAED9E}"/>
              </a:ext>
            </a:extLst>
          </p:cNvPr>
          <p:cNvSpPr>
            <a:spLocks noGrp="1"/>
          </p:cNvSpPr>
          <p:nvPr>
            <p:ph sz="half" idx="1"/>
          </p:nvPr>
        </p:nvSpPr>
        <p:spPr>
          <a:xfrm>
            <a:off x="838200"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BC81218E-D866-6C4B-A16D-F4BB1D184D8A}"/>
              </a:ext>
            </a:extLst>
          </p:cNvPr>
          <p:cNvSpPr>
            <a:spLocks noGrp="1"/>
          </p:cNvSpPr>
          <p:nvPr>
            <p:ph sz="half" idx="2"/>
          </p:nvPr>
        </p:nvSpPr>
        <p:spPr>
          <a:xfrm>
            <a:off x="6172200"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890BA848-F5AD-F841-8624-46A27C5AC8CF}"/>
              </a:ext>
            </a:extLst>
          </p:cNvPr>
          <p:cNvSpPr>
            <a:spLocks noGrp="1"/>
          </p:cNvSpPr>
          <p:nvPr>
            <p:ph type="dt" sz="half" idx="10"/>
          </p:nvPr>
        </p:nvSpPr>
        <p:spPr/>
        <p:txBody>
          <a:bodyPr/>
          <a:lstStyle/>
          <a:p>
            <a:fld id="{A3AB5571-4D62-5247-A677-0E7A488C79AE}" type="datetimeFigureOut">
              <a:rPr lang="en-US" smtClean="0"/>
              <a:t>6/8/21</a:t>
            </a:fld>
            <a:endParaRPr lang="en-US"/>
          </a:p>
        </p:txBody>
      </p:sp>
      <p:sp>
        <p:nvSpPr>
          <p:cNvPr id="6" name="Footer Placeholder 5">
            <a:extLst>
              <a:ext uri="{FF2B5EF4-FFF2-40B4-BE49-F238E27FC236}">
                <a16:creationId xmlns:a16="http://schemas.microsoft.com/office/drawing/2014/main" id="{B3E5ADB4-8CE8-F348-A2CC-3E108EF6B9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7C06BB-E839-DE42-8138-EB4D8D829CCF}"/>
              </a:ext>
            </a:extLst>
          </p:cNvPr>
          <p:cNvSpPr>
            <a:spLocks noGrp="1"/>
          </p:cNvSpPr>
          <p:nvPr>
            <p:ph type="sldNum" sz="quarter" idx="12"/>
          </p:nvPr>
        </p:nvSpPr>
        <p:spPr/>
        <p:txBody>
          <a:bodyPr/>
          <a:lstStyle/>
          <a:p>
            <a:fld id="{01B965D6-2BAC-0749-9221-1CEDAA361924}" type="slidenum">
              <a:rPr lang="en-US" smtClean="0"/>
              <a:t>‹#›</a:t>
            </a:fld>
            <a:endParaRPr lang="en-US"/>
          </a:p>
        </p:txBody>
      </p:sp>
    </p:spTree>
    <p:extLst>
      <p:ext uri="{BB962C8B-B14F-4D97-AF65-F5344CB8AC3E}">
        <p14:creationId xmlns:p14="http://schemas.microsoft.com/office/powerpoint/2010/main" val="584831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88791-40E6-8D48-8142-965C6B9A1C9E}"/>
              </a:ext>
            </a:extLst>
          </p:cNvPr>
          <p:cNvSpPr>
            <a:spLocks noGrp="1"/>
          </p:cNvSpPr>
          <p:nvPr>
            <p:ph type="title"/>
          </p:nvPr>
        </p:nvSpPr>
        <p:spPr>
          <a:xfrm>
            <a:off x="839788" y="365125"/>
            <a:ext cx="10515600" cy="1325563"/>
          </a:xfr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647F16C0-7F57-234B-BE86-BDE83F081935}"/>
              </a:ext>
            </a:extLst>
          </p:cNvPr>
          <p:cNvSpPr>
            <a:spLocks noGrp="1"/>
          </p:cNvSpPr>
          <p:nvPr>
            <p:ph type="body" idx="1"/>
          </p:nvPr>
        </p:nvSpPr>
        <p:spPr>
          <a:xfrm>
            <a:off x="839788" y="1681163"/>
            <a:ext cx="5157787"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7EABB70-54EB-B640-AF35-629BAA3CAACD}"/>
              </a:ext>
            </a:extLst>
          </p:cNvPr>
          <p:cNvSpPr>
            <a:spLocks noGrp="1"/>
          </p:cNvSpPr>
          <p:nvPr>
            <p:ph sz="half" idx="2"/>
          </p:nvPr>
        </p:nvSpPr>
        <p:spPr>
          <a:xfrm>
            <a:off x="839788" y="2505075"/>
            <a:ext cx="5157787"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41F20CE-6720-6543-A5FE-C1E74B3D2A97}"/>
              </a:ext>
            </a:extLst>
          </p:cNvPr>
          <p:cNvSpPr>
            <a:spLocks noGrp="1"/>
          </p:cNvSpPr>
          <p:nvPr>
            <p:ph type="body" sz="quarter" idx="3"/>
          </p:nvPr>
        </p:nvSpPr>
        <p:spPr>
          <a:xfrm>
            <a:off x="6172200" y="1681163"/>
            <a:ext cx="5183188"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DC948391-792C-784D-97D7-7A615A968E17}"/>
              </a:ext>
            </a:extLst>
          </p:cNvPr>
          <p:cNvSpPr>
            <a:spLocks noGrp="1"/>
          </p:cNvSpPr>
          <p:nvPr>
            <p:ph sz="quarter" idx="4"/>
          </p:nvPr>
        </p:nvSpPr>
        <p:spPr>
          <a:xfrm>
            <a:off x="6172200" y="2505075"/>
            <a:ext cx="5183188"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EC3C1CB8-1ACB-9B4B-BEFB-585FBD47AD98}"/>
              </a:ext>
            </a:extLst>
          </p:cNvPr>
          <p:cNvSpPr>
            <a:spLocks noGrp="1"/>
          </p:cNvSpPr>
          <p:nvPr>
            <p:ph type="dt" sz="half" idx="10"/>
          </p:nvPr>
        </p:nvSpPr>
        <p:spPr/>
        <p:txBody>
          <a:bodyPr/>
          <a:lstStyle/>
          <a:p>
            <a:fld id="{A3AB5571-4D62-5247-A677-0E7A488C79AE}" type="datetimeFigureOut">
              <a:rPr lang="en-US" smtClean="0"/>
              <a:t>6/8/21</a:t>
            </a:fld>
            <a:endParaRPr lang="en-US"/>
          </a:p>
        </p:txBody>
      </p:sp>
      <p:sp>
        <p:nvSpPr>
          <p:cNvPr id="8" name="Footer Placeholder 7">
            <a:extLst>
              <a:ext uri="{FF2B5EF4-FFF2-40B4-BE49-F238E27FC236}">
                <a16:creationId xmlns:a16="http://schemas.microsoft.com/office/drawing/2014/main" id="{08EF9A5A-A306-1947-B461-C0C8C8ED5D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D1FAFC-86B6-164C-BCCA-7C74BA23705D}"/>
              </a:ext>
            </a:extLst>
          </p:cNvPr>
          <p:cNvSpPr>
            <a:spLocks noGrp="1"/>
          </p:cNvSpPr>
          <p:nvPr>
            <p:ph type="sldNum" sz="quarter" idx="12"/>
          </p:nvPr>
        </p:nvSpPr>
        <p:spPr/>
        <p:txBody>
          <a:bodyPr/>
          <a:lstStyle/>
          <a:p>
            <a:fld id="{01B965D6-2BAC-0749-9221-1CEDAA361924}" type="slidenum">
              <a:rPr lang="en-US" smtClean="0"/>
              <a:t>‹#›</a:t>
            </a:fld>
            <a:endParaRPr lang="en-US"/>
          </a:p>
        </p:txBody>
      </p:sp>
    </p:spTree>
    <p:extLst>
      <p:ext uri="{BB962C8B-B14F-4D97-AF65-F5344CB8AC3E}">
        <p14:creationId xmlns:p14="http://schemas.microsoft.com/office/powerpoint/2010/main" val="488875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1024C-2E62-CD4E-9DC3-F99102A027C5}"/>
              </a:ext>
            </a:extLst>
          </p:cNvPr>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Date Placeholder 2">
            <a:extLst>
              <a:ext uri="{FF2B5EF4-FFF2-40B4-BE49-F238E27FC236}">
                <a16:creationId xmlns:a16="http://schemas.microsoft.com/office/drawing/2014/main" id="{E4A28D5F-E1F7-8B49-9785-618BB4D00D49}"/>
              </a:ext>
            </a:extLst>
          </p:cNvPr>
          <p:cNvSpPr>
            <a:spLocks noGrp="1"/>
          </p:cNvSpPr>
          <p:nvPr>
            <p:ph type="dt" sz="half" idx="10"/>
          </p:nvPr>
        </p:nvSpPr>
        <p:spPr/>
        <p:txBody>
          <a:bodyPr/>
          <a:lstStyle/>
          <a:p>
            <a:fld id="{A3AB5571-4D62-5247-A677-0E7A488C79AE}" type="datetimeFigureOut">
              <a:rPr lang="en-US" smtClean="0"/>
              <a:t>6/8/21</a:t>
            </a:fld>
            <a:endParaRPr lang="en-US"/>
          </a:p>
        </p:txBody>
      </p:sp>
      <p:sp>
        <p:nvSpPr>
          <p:cNvPr id="4" name="Footer Placeholder 3">
            <a:extLst>
              <a:ext uri="{FF2B5EF4-FFF2-40B4-BE49-F238E27FC236}">
                <a16:creationId xmlns:a16="http://schemas.microsoft.com/office/drawing/2014/main" id="{09E6C1D1-4026-124C-98D1-32600A048E7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F3582FD-636C-9F43-BB82-A2B53ECBF777}"/>
              </a:ext>
            </a:extLst>
          </p:cNvPr>
          <p:cNvSpPr>
            <a:spLocks noGrp="1"/>
          </p:cNvSpPr>
          <p:nvPr>
            <p:ph type="sldNum" sz="quarter" idx="12"/>
          </p:nvPr>
        </p:nvSpPr>
        <p:spPr/>
        <p:txBody>
          <a:bodyPr/>
          <a:lstStyle/>
          <a:p>
            <a:fld id="{01B965D6-2BAC-0749-9221-1CEDAA361924}" type="slidenum">
              <a:rPr lang="en-US" smtClean="0"/>
              <a:t>‹#›</a:t>
            </a:fld>
            <a:endParaRPr lang="en-US"/>
          </a:p>
        </p:txBody>
      </p:sp>
    </p:spTree>
    <p:extLst>
      <p:ext uri="{BB962C8B-B14F-4D97-AF65-F5344CB8AC3E}">
        <p14:creationId xmlns:p14="http://schemas.microsoft.com/office/powerpoint/2010/main" val="436869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59CA9B-5934-DF4C-9C61-8D2683B156DC}"/>
              </a:ext>
            </a:extLst>
          </p:cNvPr>
          <p:cNvSpPr>
            <a:spLocks noGrp="1"/>
          </p:cNvSpPr>
          <p:nvPr>
            <p:ph type="dt" sz="half" idx="10"/>
          </p:nvPr>
        </p:nvSpPr>
        <p:spPr/>
        <p:txBody>
          <a:bodyPr/>
          <a:lstStyle/>
          <a:p>
            <a:fld id="{A3AB5571-4D62-5247-A677-0E7A488C79AE}" type="datetimeFigureOut">
              <a:rPr lang="en-US" smtClean="0"/>
              <a:t>6/8/21</a:t>
            </a:fld>
            <a:endParaRPr lang="en-US"/>
          </a:p>
        </p:txBody>
      </p:sp>
      <p:sp>
        <p:nvSpPr>
          <p:cNvPr id="3" name="Footer Placeholder 2">
            <a:extLst>
              <a:ext uri="{FF2B5EF4-FFF2-40B4-BE49-F238E27FC236}">
                <a16:creationId xmlns:a16="http://schemas.microsoft.com/office/drawing/2014/main" id="{66F5911F-D884-7E4C-9A32-86C7E9CFF7E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24F9288-45F3-364E-936B-4557FBB2D527}"/>
              </a:ext>
            </a:extLst>
          </p:cNvPr>
          <p:cNvSpPr>
            <a:spLocks noGrp="1"/>
          </p:cNvSpPr>
          <p:nvPr>
            <p:ph type="sldNum" sz="quarter" idx="12"/>
          </p:nvPr>
        </p:nvSpPr>
        <p:spPr/>
        <p:txBody>
          <a:bodyPr/>
          <a:lstStyle/>
          <a:p>
            <a:fld id="{01B965D6-2BAC-0749-9221-1CEDAA361924}" type="slidenum">
              <a:rPr lang="en-US" smtClean="0"/>
              <a:t>‹#›</a:t>
            </a:fld>
            <a:endParaRPr lang="en-US"/>
          </a:p>
        </p:txBody>
      </p:sp>
    </p:spTree>
    <p:extLst>
      <p:ext uri="{BB962C8B-B14F-4D97-AF65-F5344CB8AC3E}">
        <p14:creationId xmlns:p14="http://schemas.microsoft.com/office/powerpoint/2010/main" val="2572396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321DD-83E8-9646-93DF-294C062006F8}"/>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FD52C7A5-83E3-5744-A70D-2095624C2EF5}"/>
              </a:ext>
            </a:extLst>
          </p:cNvPr>
          <p:cNvSpPr>
            <a:spLocks noGrp="1"/>
          </p:cNvSpPr>
          <p:nvPr>
            <p:ph idx="1"/>
          </p:nvPr>
        </p:nvSpPr>
        <p:spPr>
          <a:xfrm>
            <a:off x="5183188" y="987425"/>
            <a:ext cx="6172200" cy="4873625"/>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CED7EAD9-3493-1846-BAF8-5ECE42CDDAB1}"/>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BC8E55A-96D6-2E4B-A024-F1710BA6A861}"/>
              </a:ext>
            </a:extLst>
          </p:cNvPr>
          <p:cNvSpPr>
            <a:spLocks noGrp="1"/>
          </p:cNvSpPr>
          <p:nvPr>
            <p:ph type="dt" sz="half" idx="10"/>
          </p:nvPr>
        </p:nvSpPr>
        <p:spPr/>
        <p:txBody>
          <a:bodyPr/>
          <a:lstStyle/>
          <a:p>
            <a:fld id="{A3AB5571-4D62-5247-A677-0E7A488C79AE}" type="datetimeFigureOut">
              <a:rPr lang="en-US" smtClean="0"/>
              <a:t>6/8/21</a:t>
            </a:fld>
            <a:endParaRPr lang="en-US"/>
          </a:p>
        </p:txBody>
      </p:sp>
      <p:sp>
        <p:nvSpPr>
          <p:cNvPr id="6" name="Footer Placeholder 5">
            <a:extLst>
              <a:ext uri="{FF2B5EF4-FFF2-40B4-BE49-F238E27FC236}">
                <a16:creationId xmlns:a16="http://schemas.microsoft.com/office/drawing/2014/main" id="{B4AECEFE-7539-6C4A-A2ED-64B0E90A18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B4C0B2-18D1-4F45-B0E1-BA9407421B3A}"/>
              </a:ext>
            </a:extLst>
          </p:cNvPr>
          <p:cNvSpPr>
            <a:spLocks noGrp="1"/>
          </p:cNvSpPr>
          <p:nvPr>
            <p:ph type="sldNum" sz="quarter" idx="12"/>
          </p:nvPr>
        </p:nvSpPr>
        <p:spPr/>
        <p:txBody>
          <a:bodyPr/>
          <a:lstStyle/>
          <a:p>
            <a:fld id="{01B965D6-2BAC-0749-9221-1CEDAA361924}" type="slidenum">
              <a:rPr lang="en-US" smtClean="0"/>
              <a:t>‹#›</a:t>
            </a:fld>
            <a:endParaRPr lang="en-US"/>
          </a:p>
        </p:txBody>
      </p:sp>
    </p:spTree>
    <p:extLst>
      <p:ext uri="{BB962C8B-B14F-4D97-AF65-F5344CB8AC3E}">
        <p14:creationId xmlns:p14="http://schemas.microsoft.com/office/powerpoint/2010/main" val="2044838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F7196-AF64-E84C-9E06-F94B24DB4A7D}"/>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Picture Placeholder 2">
            <a:extLst>
              <a:ext uri="{FF2B5EF4-FFF2-40B4-BE49-F238E27FC236}">
                <a16:creationId xmlns:a16="http://schemas.microsoft.com/office/drawing/2014/main" id="{8F5811EF-35C2-BF41-A4DF-423DDA5D29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B92E7204-3EFA-9645-B51E-B469C65A92D9}"/>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42E3A495-B566-594C-A621-543A774F2A85}"/>
              </a:ext>
            </a:extLst>
          </p:cNvPr>
          <p:cNvSpPr>
            <a:spLocks noGrp="1"/>
          </p:cNvSpPr>
          <p:nvPr>
            <p:ph type="dt" sz="half" idx="10"/>
          </p:nvPr>
        </p:nvSpPr>
        <p:spPr/>
        <p:txBody>
          <a:bodyPr/>
          <a:lstStyle/>
          <a:p>
            <a:fld id="{A3AB5571-4D62-5247-A677-0E7A488C79AE}" type="datetimeFigureOut">
              <a:rPr lang="en-US" smtClean="0"/>
              <a:t>6/8/21</a:t>
            </a:fld>
            <a:endParaRPr lang="en-US"/>
          </a:p>
        </p:txBody>
      </p:sp>
      <p:sp>
        <p:nvSpPr>
          <p:cNvPr id="6" name="Footer Placeholder 5">
            <a:extLst>
              <a:ext uri="{FF2B5EF4-FFF2-40B4-BE49-F238E27FC236}">
                <a16:creationId xmlns:a16="http://schemas.microsoft.com/office/drawing/2014/main" id="{0E949068-6A0B-4741-938C-347BBAF869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D565CC-A57F-7842-83B7-B8FCEEC5AB88}"/>
              </a:ext>
            </a:extLst>
          </p:cNvPr>
          <p:cNvSpPr>
            <a:spLocks noGrp="1"/>
          </p:cNvSpPr>
          <p:nvPr>
            <p:ph type="sldNum" sz="quarter" idx="12"/>
          </p:nvPr>
        </p:nvSpPr>
        <p:spPr/>
        <p:txBody>
          <a:bodyPr/>
          <a:lstStyle/>
          <a:p>
            <a:fld id="{01B965D6-2BAC-0749-9221-1CEDAA361924}" type="slidenum">
              <a:rPr lang="en-US" smtClean="0"/>
              <a:t>‹#›</a:t>
            </a:fld>
            <a:endParaRPr lang="en-US"/>
          </a:p>
        </p:txBody>
      </p:sp>
    </p:spTree>
    <p:extLst>
      <p:ext uri="{BB962C8B-B14F-4D97-AF65-F5344CB8AC3E}">
        <p14:creationId xmlns:p14="http://schemas.microsoft.com/office/powerpoint/2010/main" val="901207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86EFB7-2E4C-284D-8AC6-325B2728C1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A761355-EC33-824D-A8D3-8BA02FB191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71C4347-B452-9542-BA45-D6B925F11C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AB5571-4D62-5247-A677-0E7A488C79AE}" type="datetimeFigureOut">
              <a:rPr lang="en-US" smtClean="0"/>
              <a:t>6/8/21</a:t>
            </a:fld>
            <a:endParaRPr lang="en-US"/>
          </a:p>
        </p:txBody>
      </p:sp>
      <p:sp>
        <p:nvSpPr>
          <p:cNvPr id="5" name="Footer Placeholder 4">
            <a:extLst>
              <a:ext uri="{FF2B5EF4-FFF2-40B4-BE49-F238E27FC236}">
                <a16:creationId xmlns:a16="http://schemas.microsoft.com/office/drawing/2014/main" id="{BCABBD1C-70CB-EC45-AAE8-0588CEB4D3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7F05F86-62E0-4347-BCAA-20E4FAB3B4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B965D6-2BAC-0749-9221-1CEDAA361924}" type="slidenum">
              <a:rPr lang="en-US" smtClean="0"/>
              <a:t>‹#›</a:t>
            </a:fld>
            <a:endParaRPr lang="en-US"/>
          </a:p>
        </p:txBody>
      </p:sp>
    </p:spTree>
    <p:extLst>
      <p:ext uri="{BB962C8B-B14F-4D97-AF65-F5344CB8AC3E}">
        <p14:creationId xmlns:p14="http://schemas.microsoft.com/office/powerpoint/2010/main" val="1197252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C634A-F331-7D4B-9888-E671DFA9AE57}"/>
              </a:ext>
            </a:extLst>
          </p:cNvPr>
          <p:cNvSpPr>
            <a:spLocks noGrp="1"/>
          </p:cNvSpPr>
          <p:nvPr>
            <p:ph type="ctrTitle"/>
          </p:nvPr>
        </p:nvSpPr>
        <p:spPr>
          <a:xfrm>
            <a:off x="1524000" y="1141046"/>
            <a:ext cx="9144000" cy="2287954"/>
          </a:xfrm>
        </p:spPr>
        <p:txBody>
          <a:bodyPr anchor="t" anchorCtr="0">
            <a:normAutofit/>
          </a:bodyPr>
          <a:lstStyle/>
          <a:p>
            <a:r>
              <a:rPr lang="en-US" sz="4000" dirty="0">
                <a:solidFill>
                  <a:schemeClr val="accent5">
                    <a:lumMod val="40000"/>
                    <a:lumOff val="60000"/>
                  </a:schemeClr>
                </a:solidFill>
              </a:rPr>
              <a:t>Medical Illustration Graduate Program</a:t>
            </a:r>
            <a:br>
              <a:rPr lang="en-US" dirty="0">
                <a:solidFill>
                  <a:schemeClr val="accent5">
                    <a:lumMod val="40000"/>
                    <a:lumOff val="60000"/>
                  </a:schemeClr>
                </a:solidFill>
              </a:rPr>
            </a:br>
            <a:r>
              <a:rPr lang="en-US" dirty="0">
                <a:solidFill>
                  <a:schemeClr val="accent5">
                    <a:lumMod val="40000"/>
                    <a:lumOff val="60000"/>
                  </a:schemeClr>
                </a:solidFill>
              </a:rPr>
              <a:t>Applicant Digital Portfolio</a:t>
            </a:r>
          </a:p>
        </p:txBody>
      </p:sp>
      <p:sp>
        <p:nvSpPr>
          <p:cNvPr id="3" name="Subtitle 2">
            <a:extLst>
              <a:ext uri="{FF2B5EF4-FFF2-40B4-BE49-F238E27FC236}">
                <a16:creationId xmlns:a16="http://schemas.microsoft.com/office/drawing/2014/main" id="{F95FA2AF-92E7-6145-819D-68285C28D21A}"/>
              </a:ext>
            </a:extLst>
          </p:cNvPr>
          <p:cNvSpPr>
            <a:spLocks noGrp="1"/>
          </p:cNvSpPr>
          <p:nvPr>
            <p:ph type="subTitle" idx="1"/>
          </p:nvPr>
        </p:nvSpPr>
        <p:spPr>
          <a:xfrm>
            <a:off x="3430954" y="3429000"/>
            <a:ext cx="7237045" cy="1828800"/>
          </a:xfrm>
        </p:spPr>
        <p:txBody>
          <a:bodyPr>
            <a:normAutofit/>
          </a:bodyPr>
          <a:lstStyle/>
          <a:p>
            <a:pPr algn="l"/>
            <a:r>
              <a:rPr lang="en-US" sz="4800" dirty="0">
                <a:solidFill>
                  <a:schemeClr val="bg1"/>
                </a:solidFill>
              </a:rPr>
              <a:t>Your Name</a:t>
            </a:r>
          </a:p>
        </p:txBody>
      </p:sp>
    </p:spTree>
    <p:extLst>
      <p:ext uri="{BB962C8B-B14F-4D97-AF65-F5344CB8AC3E}">
        <p14:creationId xmlns:p14="http://schemas.microsoft.com/office/powerpoint/2010/main" val="2567847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3E08CFE-267A-EB4B-9A29-73F14060E273}"/>
              </a:ext>
            </a:extLst>
          </p:cNvPr>
          <p:cNvSpPr txBox="1">
            <a:spLocks/>
          </p:cNvSpPr>
          <p:nvPr/>
        </p:nvSpPr>
        <p:spPr>
          <a:xfrm>
            <a:off x="0" y="18256"/>
            <a:ext cx="9308123" cy="591344"/>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sz="1800" dirty="0"/>
              <a:t>Gesture Drawing #2</a:t>
            </a:r>
            <a:br>
              <a:rPr lang="en-US" sz="1800" dirty="0"/>
            </a:br>
            <a:r>
              <a:rPr lang="en-US" sz="1800" dirty="0"/>
              <a:t>Time:</a:t>
            </a:r>
          </a:p>
        </p:txBody>
      </p:sp>
    </p:spTree>
    <p:extLst>
      <p:ext uri="{BB962C8B-B14F-4D97-AF65-F5344CB8AC3E}">
        <p14:creationId xmlns:p14="http://schemas.microsoft.com/office/powerpoint/2010/main" val="1770420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3E08CFE-267A-EB4B-9A29-73F14060E273}"/>
              </a:ext>
            </a:extLst>
          </p:cNvPr>
          <p:cNvSpPr txBox="1">
            <a:spLocks/>
          </p:cNvSpPr>
          <p:nvPr/>
        </p:nvSpPr>
        <p:spPr>
          <a:xfrm>
            <a:off x="0" y="18256"/>
            <a:ext cx="9308123" cy="591344"/>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sz="1800" dirty="0"/>
              <a:t>Gesture Drawing #3</a:t>
            </a:r>
            <a:br>
              <a:rPr lang="en-US" sz="1800" dirty="0"/>
            </a:br>
            <a:r>
              <a:rPr lang="en-US" sz="1800" dirty="0"/>
              <a:t>Time:</a:t>
            </a:r>
          </a:p>
        </p:txBody>
      </p:sp>
    </p:spTree>
    <p:extLst>
      <p:ext uri="{BB962C8B-B14F-4D97-AF65-F5344CB8AC3E}">
        <p14:creationId xmlns:p14="http://schemas.microsoft.com/office/powerpoint/2010/main" val="2100494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44F43-373A-A647-96C5-7E318A0353D7}"/>
              </a:ext>
            </a:extLst>
          </p:cNvPr>
          <p:cNvSpPr>
            <a:spLocks noGrp="1"/>
          </p:cNvSpPr>
          <p:nvPr>
            <p:ph type="title"/>
          </p:nvPr>
        </p:nvSpPr>
        <p:spPr/>
        <p:txBody>
          <a:bodyPr/>
          <a:lstStyle/>
          <a:p>
            <a:r>
              <a:rPr lang="en-US" dirty="0"/>
              <a:t>Drawings of Hands/Feet</a:t>
            </a:r>
          </a:p>
        </p:txBody>
      </p:sp>
      <p:sp>
        <p:nvSpPr>
          <p:cNvPr id="3" name="Content Placeholder 2">
            <a:extLst>
              <a:ext uri="{FF2B5EF4-FFF2-40B4-BE49-F238E27FC236}">
                <a16:creationId xmlns:a16="http://schemas.microsoft.com/office/drawing/2014/main" id="{E6B65A8F-1D15-F64B-9CE6-9AD24BE4FC25}"/>
              </a:ext>
            </a:extLst>
          </p:cNvPr>
          <p:cNvSpPr>
            <a:spLocks noGrp="1"/>
          </p:cNvSpPr>
          <p:nvPr>
            <p:ph idx="1"/>
          </p:nvPr>
        </p:nvSpPr>
        <p:spPr>
          <a:xfrm>
            <a:off x="838200" y="1825624"/>
            <a:ext cx="9501554" cy="5032375"/>
          </a:xfrm>
        </p:spPr>
        <p:txBody>
          <a:bodyPr>
            <a:normAutofit/>
          </a:bodyPr>
          <a:lstStyle/>
          <a:p>
            <a:r>
              <a:rPr lang="en-US" sz="2400" dirty="0"/>
              <a:t>Submit two (2) drawings of hands (life-size, tonal studies preferred). You may submit drawings of feet as well.</a:t>
            </a:r>
          </a:p>
          <a:p>
            <a:pPr lvl="0"/>
            <a:r>
              <a:rPr lang="en-US" sz="1900" i="1" dirty="0">
                <a:solidFill>
                  <a:schemeClr val="bg2">
                    <a:lumMod val="50000"/>
                  </a:schemeClr>
                </a:solidFill>
              </a:rPr>
              <a:t>We request drawings and/or paintings of hands because they also give us an idea of an applicant's ability to perceive and render functional structure, proportion and light on form in a realistic manner. In addition, asking applicants to submit images of hands better allows us to qualitatively and objectively compare and contrast between applicant portfolios. Rendering of fine detail is of secondary concern, but it is still important. Images must be drawn from direct observation of a live model and without the use of photography. We prefer tonal studies, but drawings may be either in black &amp; white or in color. Hands should be drawn approximately life size, and may be shown in repose or in action. You may also submit studies of feet.</a:t>
            </a:r>
            <a:endParaRPr lang="en-US" sz="1900" dirty="0">
              <a:solidFill>
                <a:schemeClr val="bg2">
                  <a:lumMod val="50000"/>
                </a:schemeClr>
              </a:solidFill>
            </a:endParaRPr>
          </a:p>
        </p:txBody>
      </p:sp>
    </p:spTree>
    <p:extLst>
      <p:ext uri="{BB962C8B-B14F-4D97-AF65-F5344CB8AC3E}">
        <p14:creationId xmlns:p14="http://schemas.microsoft.com/office/powerpoint/2010/main" val="1328649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3E08CFE-267A-EB4B-9A29-73F14060E273}"/>
              </a:ext>
            </a:extLst>
          </p:cNvPr>
          <p:cNvSpPr txBox="1">
            <a:spLocks/>
          </p:cNvSpPr>
          <p:nvPr/>
        </p:nvSpPr>
        <p:spPr>
          <a:xfrm>
            <a:off x="0" y="18256"/>
            <a:ext cx="9308123" cy="591344"/>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sz="1800" dirty="0"/>
              <a:t>Hand Drawing #1</a:t>
            </a:r>
          </a:p>
        </p:txBody>
      </p:sp>
    </p:spTree>
    <p:extLst>
      <p:ext uri="{BB962C8B-B14F-4D97-AF65-F5344CB8AC3E}">
        <p14:creationId xmlns:p14="http://schemas.microsoft.com/office/powerpoint/2010/main" val="475062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3E08CFE-267A-EB4B-9A29-73F14060E273}"/>
              </a:ext>
            </a:extLst>
          </p:cNvPr>
          <p:cNvSpPr txBox="1">
            <a:spLocks/>
          </p:cNvSpPr>
          <p:nvPr/>
        </p:nvSpPr>
        <p:spPr>
          <a:xfrm>
            <a:off x="0" y="18256"/>
            <a:ext cx="9308123" cy="591344"/>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sz="1800" dirty="0"/>
              <a:t>Hand Drawing #2</a:t>
            </a:r>
          </a:p>
        </p:txBody>
      </p:sp>
    </p:spTree>
    <p:extLst>
      <p:ext uri="{BB962C8B-B14F-4D97-AF65-F5344CB8AC3E}">
        <p14:creationId xmlns:p14="http://schemas.microsoft.com/office/powerpoint/2010/main" val="11941275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44F43-373A-A647-96C5-7E318A0353D7}"/>
              </a:ext>
            </a:extLst>
          </p:cNvPr>
          <p:cNvSpPr>
            <a:spLocks noGrp="1"/>
          </p:cNvSpPr>
          <p:nvPr>
            <p:ph type="title"/>
          </p:nvPr>
        </p:nvSpPr>
        <p:spPr/>
        <p:txBody>
          <a:bodyPr/>
          <a:lstStyle/>
          <a:p>
            <a:r>
              <a:rPr lang="en-US" dirty="0"/>
              <a:t>Still-Life Studies</a:t>
            </a:r>
          </a:p>
        </p:txBody>
      </p:sp>
      <p:sp>
        <p:nvSpPr>
          <p:cNvPr id="3" name="Content Placeholder 2">
            <a:extLst>
              <a:ext uri="{FF2B5EF4-FFF2-40B4-BE49-F238E27FC236}">
                <a16:creationId xmlns:a16="http://schemas.microsoft.com/office/drawing/2014/main" id="{E6B65A8F-1D15-F64B-9CE6-9AD24BE4FC25}"/>
              </a:ext>
            </a:extLst>
          </p:cNvPr>
          <p:cNvSpPr>
            <a:spLocks noGrp="1"/>
          </p:cNvSpPr>
          <p:nvPr>
            <p:ph idx="1"/>
          </p:nvPr>
        </p:nvSpPr>
        <p:spPr>
          <a:xfrm>
            <a:off x="838200" y="1825625"/>
            <a:ext cx="9501554" cy="4351338"/>
          </a:xfrm>
        </p:spPr>
        <p:txBody>
          <a:bodyPr>
            <a:normAutofit/>
          </a:bodyPr>
          <a:lstStyle/>
          <a:p>
            <a:r>
              <a:rPr lang="en-US" sz="2400" dirty="0"/>
              <a:t>Submit three (3) realistic still life studies in full color</a:t>
            </a:r>
          </a:p>
          <a:p>
            <a:pPr>
              <a:lnSpc>
                <a:spcPct val="100000"/>
              </a:lnSpc>
            </a:pPr>
            <a:r>
              <a:rPr lang="en-US" sz="1800" i="1" dirty="0">
                <a:solidFill>
                  <a:schemeClr val="bg2">
                    <a:lumMod val="50000"/>
                  </a:schemeClr>
                </a:solidFill>
              </a:rPr>
              <a:t>We request still-life drawings and/or paintings in color because they give us an idea of an applicant's ability to perceive, render and use color as well as portray light on form. Still-life studies also afford us an opportunity to assess the applicant's skill with design and composition. In addition, we look at the applicant's use of perspective. Images must be drawn from direct observation and without the use of photography. Please do not include medical illustrations.</a:t>
            </a:r>
            <a:r>
              <a:rPr lang="en-US" sz="1800" dirty="0">
                <a:solidFill>
                  <a:schemeClr val="bg2">
                    <a:lumMod val="50000"/>
                  </a:schemeClr>
                </a:solidFill>
              </a:rPr>
              <a:t> </a:t>
            </a:r>
            <a:endParaRPr lang="en-US" sz="1800" i="1" dirty="0">
              <a:solidFill>
                <a:schemeClr val="bg2">
                  <a:lumMod val="50000"/>
                </a:schemeClr>
              </a:solidFill>
            </a:endParaRPr>
          </a:p>
        </p:txBody>
      </p:sp>
    </p:spTree>
    <p:extLst>
      <p:ext uri="{BB962C8B-B14F-4D97-AF65-F5344CB8AC3E}">
        <p14:creationId xmlns:p14="http://schemas.microsoft.com/office/powerpoint/2010/main" val="1468613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3E08CFE-267A-EB4B-9A29-73F14060E273}"/>
              </a:ext>
            </a:extLst>
          </p:cNvPr>
          <p:cNvSpPr txBox="1">
            <a:spLocks/>
          </p:cNvSpPr>
          <p:nvPr/>
        </p:nvSpPr>
        <p:spPr>
          <a:xfrm>
            <a:off x="0" y="18256"/>
            <a:ext cx="9308123" cy="591344"/>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sz="1800" dirty="0"/>
              <a:t>Still-Life #1: Title</a:t>
            </a:r>
            <a:br>
              <a:rPr lang="en-US" sz="1800" dirty="0"/>
            </a:br>
            <a:r>
              <a:rPr lang="en-US" sz="1800" dirty="0"/>
              <a:t>Medium:</a:t>
            </a:r>
          </a:p>
        </p:txBody>
      </p:sp>
    </p:spTree>
    <p:extLst>
      <p:ext uri="{BB962C8B-B14F-4D97-AF65-F5344CB8AC3E}">
        <p14:creationId xmlns:p14="http://schemas.microsoft.com/office/powerpoint/2010/main" val="1180353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3E08CFE-267A-EB4B-9A29-73F14060E273}"/>
              </a:ext>
            </a:extLst>
          </p:cNvPr>
          <p:cNvSpPr txBox="1">
            <a:spLocks/>
          </p:cNvSpPr>
          <p:nvPr/>
        </p:nvSpPr>
        <p:spPr>
          <a:xfrm>
            <a:off x="0" y="18256"/>
            <a:ext cx="9308123" cy="591344"/>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sz="1800" dirty="0"/>
              <a:t>Still-Life #2: Title</a:t>
            </a:r>
            <a:br>
              <a:rPr lang="en-US" sz="1800" dirty="0"/>
            </a:br>
            <a:r>
              <a:rPr lang="en-US" sz="1800" dirty="0"/>
              <a:t>Medium:</a:t>
            </a:r>
          </a:p>
        </p:txBody>
      </p:sp>
    </p:spTree>
    <p:extLst>
      <p:ext uri="{BB962C8B-B14F-4D97-AF65-F5344CB8AC3E}">
        <p14:creationId xmlns:p14="http://schemas.microsoft.com/office/powerpoint/2010/main" val="2474903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3E08CFE-267A-EB4B-9A29-73F14060E273}"/>
              </a:ext>
            </a:extLst>
          </p:cNvPr>
          <p:cNvSpPr txBox="1">
            <a:spLocks/>
          </p:cNvSpPr>
          <p:nvPr/>
        </p:nvSpPr>
        <p:spPr>
          <a:xfrm>
            <a:off x="0" y="18256"/>
            <a:ext cx="9308123" cy="591344"/>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sz="1800" dirty="0"/>
              <a:t>Still-Life #3: Title</a:t>
            </a:r>
            <a:br>
              <a:rPr lang="en-US" sz="1800" dirty="0"/>
            </a:br>
            <a:r>
              <a:rPr lang="en-US" sz="1800" dirty="0"/>
              <a:t>Medium:</a:t>
            </a:r>
          </a:p>
        </p:txBody>
      </p:sp>
    </p:spTree>
    <p:extLst>
      <p:ext uri="{BB962C8B-B14F-4D97-AF65-F5344CB8AC3E}">
        <p14:creationId xmlns:p14="http://schemas.microsoft.com/office/powerpoint/2010/main" val="718266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44F43-373A-A647-96C5-7E318A0353D7}"/>
              </a:ext>
            </a:extLst>
          </p:cNvPr>
          <p:cNvSpPr>
            <a:spLocks noGrp="1"/>
          </p:cNvSpPr>
          <p:nvPr>
            <p:ph type="title"/>
          </p:nvPr>
        </p:nvSpPr>
        <p:spPr/>
        <p:txBody>
          <a:bodyPr/>
          <a:lstStyle/>
          <a:p>
            <a:r>
              <a:rPr lang="en-US" dirty="0"/>
              <a:t>Vector Image</a:t>
            </a:r>
          </a:p>
        </p:txBody>
      </p:sp>
      <p:sp>
        <p:nvSpPr>
          <p:cNvPr id="3" name="Content Placeholder 2">
            <a:extLst>
              <a:ext uri="{FF2B5EF4-FFF2-40B4-BE49-F238E27FC236}">
                <a16:creationId xmlns:a16="http://schemas.microsoft.com/office/drawing/2014/main" id="{E6B65A8F-1D15-F64B-9CE6-9AD24BE4FC25}"/>
              </a:ext>
            </a:extLst>
          </p:cNvPr>
          <p:cNvSpPr>
            <a:spLocks noGrp="1"/>
          </p:cNvSpPr>
          <p:nvPr>
            <p:ph idx="1"/>
          </p:nvPr>
        </p:nvSpPr>
        <p:spPr>
          <a:xfrm>
            <a:off x="838200" y="1825625"/>
            <a:ext cx="9501554" cy="4351338"/>
          </a:xfrm>
        </p:spPr>
        <p:txBody>
          <a:bodyPr>
            <a:normAutofit/>
          </a:bodyPr>
          <a:lstStyle/>
          <a:p>
            <a:r>
              <a:rPr lang="en-US" sz="2400" dirty="0"/>
              <a:t>Submit one (1) image created with vector- or </a:t>
            </a:r>
            <a:r>
              <a:rPr lang="en-US" sz="2400" dirty="0" err="1"/>
              <a:t>bezier</a:t>
            </a:r>
            <a:r>
              <a:rPr lang="en-US" sz="2400" dirty="0"/>
              <a:t>-based graphic software, such as Adobe Illustrator or Corel Draw. </a:t>
            </a:r>
          </a:p>
          <a:p>
            <a:pPr lvl="0"/>
            <a:r>
              <a:rPr lang="en-US" sz="1800" i="1" dirty="0">
                <a:solidFill>
                  <a:schemeClr val="bg2">
                    <a:lumMod val="50000"/>
                  </a:schemeClr>
                </a:solidFill>
              </a:rPr>
              <a:t>We request at least one image created with vector- or </a:t>
            </a:r>
            <a:r>
              <a:rPr lang="en-US" sz="1800" i="1" dirty="0" err="1">
                <a:solidFill>
                  <a:schemeClr val="bg2">
                    <a:lumMod val="50000"/>
                  </a:schemeClr>
                </a:solidFill>
              </a:rPr>
              <a:t>bézier</a:t>
            </a:r>
            <a:r>
              <a:rPr lang="en-US" sz="1800" i="1" dirty="0">
                <a:solidFill>
                  <a:schemeClr val="bg2">
                    <a:lumMod val="50000"/>
                  </a:schemeClr>
                </a:solidFill>
              </a:rPr>
              <a:t>-based software because it will demonstrate an applicant’s experience or skill level in digital image creation using only </a:t>
            </a:r>
            <a:r>
              <a:rPr lang="en-US" sz="1800" i="1" dirty="0" err="1">
                <a:solidFill>
                  <a:schemeClr val="bg2">
                    <a:lumMod val="50000"/>
                  </a:schemeClr>
                </a:solidFill>
              </a:rPr>
              <a:t>bézier</a:t>
            </a:r>
            <a:r>
              <a:rPr lang="en-US" sz="1800" i="1" dirty="0">
                <a:solidFill>
                  <a:schemeClr val="bg2">
                    <a:lumMod val="50000"/>
                  </a:schemeClr>
                </a:solidFill>
              </a:rPr>
              <a:t> curves (splines), lines, and/or shapes. While we do use Illustrator as one of our standard tools, you may use whatever vector-based software to which you have access. </a:t>
            </a:r>
            <a:endParaRPr lang="en-US" sz="1800" dirty="0">
              <a:solidFill>
                <a:schemeClr val="bg2">
                  <a:lumMod val="50000"/>
                </a:schemeClr>
              </a:solidFill>
            </a:endParaRPr>
          </a:p>
        </p:txBody>
      </p:sp>
    </p:spTree>
    <p:extLst>
      <p:ext uri="{BB962C8B-B14F-4D97-AF65-F5344CB8AC3E}">
        <p14:creationId xmlns:p14="http://schemas.microsoft.com/office/powerpoint/2010/main" val="3779246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44F43-373A-A647-96C5-7E318A0353D7}"/>
              </a:ext>
            </a:extLst>
          </p:cNvPr>
          <p:cNvSpPr>
            <a:spLocks noGrp="1"/>
          </p:cNvSpPr>
          <p:nvPr>
            <p:ph type="title"/>
          </p:nvPr>
        </p:nvSpPr>
        <p:spPr/>
        <p:txBody>
          <a:bodyPr/>
          <a:lstStyle/>
          <a:p>
            <a:r>
              <a:rPr lang="en-US" dirty="0"/>
              <a:t>Life Drawings</a:t>
            </a:r>
          </a:p>
        </p:txBody>
      </p:sp>
      <p:sp>
        <p:nvSpPr>
          <p:cNvPr id="3" name="Content Placeholder 2">
            <a:extLst>
              <a:ext uri="{FF2B5EF4-FFF2-40B4-BE49-F238E27FC236}">
                <a16:creationId xmlns:a16="http://schemas.microsoft.com/office/drawing/2014/main" id="{E6B65A8F-1D15-F64B-9CE6-9AD24BE4FC25}"/>
              </a:ext>
            </a:extLst>
          </p:cNvPr>
          <p:cNvSpPr>
            <a:spLocks noGrp="1"/>
          </p:cNvSpPr>
          <p:nvPr>
            <p:ph idx="1"/>
          </p:nvPr>
        </p:nvSpPr>
        <p:spPr>
          <a:xfrm>
            <a:off x="838200" y="1825624"/>
            <a:ext cx="10515600" cy="4731483"/>
          </a:xfrm>
        </p:spPr>
        <p:txBody>
          <a:bodyPr>
            <a:normAutofit/>
          </a:bodyPr>
          <a:lstStyle/>
          <a:p>
            <a:r>
              <a:rPr lang="en-US" sz="2400" dirty="0"/>
              <a:t>Submit five (5) life drawings (figure studies), including at least two long poses (3 hours duration or more).</a:t>
            </a:r>
          </a:p>
          <a:p>
            <a:pPr>
              <a:lnSpc>
                <a:spcPct val="100000"/>
              </a:lnSpc>
            </a:pPr>
            <a:r>
              <a:rPr lang="en-US" sz="1900" i="1" dirty="0">
                <a:solidFill>
                  <a:schemeClr val="bg2">
                    <a:lumMod val="50000"/>
                  </a:schemeClr>
                </a:solidFill>
              </a:rPr>
              <a:t>We request drawings and/or paintings of the human form because they give demonstrate an applicant's ability to perceive and render functional structure, proportion, and light on form in a realistic manner. Rendering of fine detail is of secondary concern, but may still be important. Images should be drawn from direct observation of a live model and without the use of photography or video. (If, due to COVID, you had to use a photo or video source, please note this fact on the slide.) Full-figure nude (undraped) drawings are preferred. However, in-depth studies of limbs or isolated features may also be submitted. Portraits, including self-portraits, are encouraged. We also like to see fore-shortened views of the figure. These figure studies do not need to have been drawn during a formal class.</a:t>
            </a:r>
            <a:r>
              <a:rPr lang="en-US" sz="1900" dirty="0">
                <a:solidFill>
                  <a:schemeClr val="bg2">
                    <a:lumMod val="50000"/>
                  </a:schemeClr>
                </a:solidFill>
              </a:rPr>
              <a:t> </a:t>
            </a:r>
          </a:p>
        </p:txBody>
      </p:sp>
    </p:spTree>
    <p:extLst>
      <p:ext uri="{BB962C8B-B14F-4D97-AF65-F5344CB8AC3E}">
        <p14:creationId xmlns:p14="http://schemas.microsoft.com/office/powerpoint/2010/main" val="2776975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3E08CFE-267A-EB4B-9A29-73F14060E273}"/>
              </a:ext>
            </a:extLst>
          </p:cNvPr>
          <p:cNvSpPr txBox="1">
            <a:spLocks/>
          </p:cNvSpPr>
          <p:nvPr/>
        </p:nvSpPr>
        <p:spPr>
          <a:xfrm>
            <a:off x="0" y="18256"/>
            <a:ext cx="9308123" cy="591344"/>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sz="1800" dirty="0"/>
              <a:t>Vector Image: Title</a:t>
            </a:r>
            <a:br>
              <a:rPr lang="en-US" sz="1800" dirty="0"/>
            </a:br>
            <a:r>
              <a:rPr lang="en-US" sz="1800" dirty="0"/>
              <a:t>Software:</a:t>
            </a:r>
          </a:p>
        </p:txBody>
      </p:sp>
    </p:spTree>
    <p:extLst>
      <p:ext uri="{BB962C8B-B14F-4D97-AF65-F5344CB8AC3E}">
        <p14:creationId xmlns:p14="http://schemas.microsoft.com/office/powerpoint/2010/main" val="12997265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44F43-373A-A647-96C5-7E318A0353D7}"/>
              </a:ext>
            </a:extLst>
          </p:cNvPr>
          <p:cNvSpPr>
            <a:spLocks noGrp="1"/>
          </p:cNvSpPr>
          <p:nvPr>
            <p:ph type="title"/>
          </p:nvPr>
        </p:nvSpPr>
        <p:spPr/>
        <p:txBody>
          <a:bodyPr/>
          <a:lstStyle/>
          <a:p>
            <a:r>
              <a:rPr lang="en-US" dirty="0"/>
              <a:t>Raster Image</a:t>
            </a:r>
          </a:p>
        </p:txBody>
      </p:sp>
      <p:sp>
        <p:nvSpPr>
          <p:cNvPr id="3" name="Content Placeholder 2">
            <a:extLst>
              <a:ext uri="{FF2B5EF4-FFF2-40B4-BE49-F238E27FC236}">
                <a16:creationId xmlns:a16="http://schemas.microsoft.com/office/drawing/2014/main" id="{E6B65A8F-1D15-F64B-9CE6-9AD24BE4FC25}"/>
              </a:ext>
            </a:extLst>
          </p:cNvPr>
          <p:cNvSpPr>
            <a:spLocks noGrp="1"/>
          </p:cNvSpPr>
          <p:nvPr>
            <p:ph idx="1"/>
          </p:nvPr>
        </p:nvSpPr>
        <p:spPr>
          <a:xfrm>
            <a:off x="838200" y="1825625"/>
            <a:ext cx="9501554" cy="4351338"/>
          </a:xfrm>
        </p:spPr>
        <p:txBody>
          <a:bodyPr>
            <a:normAutofit/>
          </a:bodyPr>
          <a:lstStyle/>
          <a:p>
            <a:r>
              <a:rPr lang="en-US" sz="2400" dirty="0"/>
              <a:t>Submit one (1) image created with raster- or pixel-based graphic software such as Adobe Photoshop or Corel Painter. </a:t>
            </a:r>
          </a:p>
          <a:p>
            <a:pPr>
              <a:lnSpc>
                <a:spcPct val="100000"/>
              </a:lnSpc>
            </a:pPr>
            <a:r>
              <a:rPr lang="en-US" sz="1800" i="1" dirty="0">
                <a:solidFill>
                  <a:schemeClr val="bg2">
                    <a:lumMod val="50000"/>
                  </a:schemeClr>
                </a:solidFill>
              </a:rPr>
              <a:t>We request at least one image created with raster- or pixel-based software because it will demonstrate an applicant’s experience or skill level in digital image creation. While we do use Photoshop as one of our standard tools, you may use whatever pixel-based software to which you have access. Note: Do not submit photographs that have been merely traced, processed, or interpreted through the software. </a:t>
            </a:r>
          </a:p>
        </p:txBody>
      </p:sp>
    </p:spTree>
    <p:extLst>
      <p:ext uri="{BB962C8B-B14F-4D97-AF65-F5344CB8AC3E}">
        <p14:creationId xmlns:p14="http://schemas.microsoft.com/office/powerpoint/2010/main" val="25814293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3E08CFE-267A-EB4B-9A29-73F14060E273}"/>
              </a:ext>
            </a:extLst>
          </p:cNvPr>
          <p:cNvSpPr txBox="1">
            <a:spLocks/>
          </p:cNvSpPr>
          <p:nvPr/>
        </p:nvSpPr>
        <p:spPr>
          <a:xfrm>
            <a:off x="0" y="18256"/>
            <a:ext cx="9308123" cy="591344"/>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sz="1800" dirty="0"/>
              <a:t>Raster Image: Title</a:t>
            </a:r>
            <a:br>
              <a:rPr lang="en-US" sz="1800" dirty="0"/>
            </a:br>
            <a:r>
              <a:rPr lang="en-US" sz="1800" dirty="0"/>
              <a:t>Software:</a:t>
            </a:r>
          </a:p>
        </p:txBody>
      </p:sp>
    </p:spTree>
    <p:extLst>
      <p:ext uri="{BB962C8B-B14F-4D97-AF65-F5344CB8AC3E}">
        <p14:creationId xmlns:p14="http://schemas.microsoft.com/office/powerpoint/2010/main" val="42628345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2A092-1215-1D42-8021-C7AD655DBC98}"/>
              </a:ext>
            </a:extLst>
          </p:cNvPr>
          <p:cNvSpPr>
            <a:spLocks noGrp="1"/>
          </p:cNvSpPr>
          <p:nvPr>
            <p:ph type="title"/>
          </p:nvPr>
        </p:nvSpPr>
        <p:spPr/>
        <p:txBody>
          <a:bodyPr/>
          <a:lstStyle/>
          <a:p>
            <a:r>
              <a:rPr lang="en-US" dirty="0"/>
              <a:t>Additional Realistic Examples </a:t>
            </a:r>
          </a:p>
        </p:txBody>
      </p:sp>
      <p:sp>
        <p:nvSpPr>
          <p:cNvPr id="3" name="Content Placeholder 2">
            <a:extLst>
              <a:ext uri="{FF2B5EF4-FFF2-40B4-BE49-F238E27FC236}">
                <a16:creationId xmlns:a16="http://schemas.microsoft.com/office/drawing/2014/main" id="{3B19B748-8691-344A-A2E4-F1F1DD18B3DC}"/>
              </a:ext>
            </a:extLst>
          </p:cNvPr>
          <p:cNvSpPr>
            <a:spLocks noGrp="1"/>
          </p:cNvSpPr>
          <p:nvPr>
            <p:ph idx="1"/>
          </p:nvPr>
        </p:nvSpPr>
        <p:spPr/>
        <p:txBody>
          <a:bodyPr/>
          <a:lstStyle/>
          <a:p>
            <a:r>
              <a:rPr lang="en-US" sz="2400" dirty="0"/>
              <a:t>Submit two (2) additional examples of realistic drawing or painting.</a:t>
            </a:r>
          </a:p>
          <a:p>
            <a:r>
              <a:rPr lang="en-US" sz="1800" i="1" dirty="0">
                <a:solidFill>
                  <a:schemeClr val="bg2">
                    <a:lumMod val="50000"/>
                  </a:schemeClr>
                </a:solidFill>
              </a:rPr>
              <a:t>We request additional samples for the reasons noted previously; however, the choice of subject, genre, and medium are yours. These images may be representational or photorealistic. They may be tonal or in color.</a:t>
            </a:r>
          </a:p>
        </p:txBody>
      </p:sp>
    </p:spTree>
    <p:extLst>
      <p:ext uri="{BB962C8B-B14F-4D97-AF65-F5344CB8AC3E}">
        <p14:creationId xmlns:p14="http://schemas.microsoft.com/office/powerpoint/2010/main" val="15996030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3E08CFE-267A-EB4B-9A29-73F14060E273}"/>
              </a:ext>
            </a:extLst>
          </p:cNvPr>
          <p:cNvSpPr txBox="1">
            <a:spLocks/>
          </p:cNvSpPr>
          <p:nvPr/>
        </p:nvSpPr>
        <p:spPr>
          <a:xfrm>
            <a:off x="1" y="18256"/>
            <a:ext cx="6096000" cy="1138421"/>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sz="1800" dirty="0"/>
              <a:t>Additional Realistic Image #1 </a:t>
            </a:r>
            <a:br>
              <a:rPr lang="en-US" sz="1800" dirty="0"/>
            </a:br>
            <a:r>
              <a:rPr lang="en-US" sz="1800" dirty="0"/>
              <a:t>Title:</a:t>
            </a:r>
            <a:br>
              <a:rPr lang="en-US" sz="1800" dirty="0"/>
            </a:br>
            <a:r>
              <a:rPr lang="en-US" sz="1800" dirty="0"/>
              <a:t>Size:</a:t>
            </a:r>
          </a:p>
          <a:p>
            <a:r>
              <a:rPr lang="en-US" sz="1800" dirty="0"/>
              <a:t>Medium:</a:t>
            </a:r>
          </a:p>
        </p:txBody>
      </p:sp>
    </p:spTree>
    <p:extLst>
      <p:ext uri="{BB962C8B-B14F-4D97-AF65-F5344CB8AC3E}">
        <p14:creationId xmlns:p14="http://schemas.microsoft.com/office/powerpoint/2010/main" val="6119435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3E08CFE-267A-EB4B-9A29-73F14060E273}"/>
              </a:ext>
            </a:extLst>
          </p:cNvPr>
          <p:cNvSpPr txBox="1">
            <a:spLocks/>
          </p:cNvSpPr>
          <p:nvPr/>
        </p:nvSpPr>
        <p:spPr>
          <a:xfrm>
            <a:off x="1" y="18256"/>
            <a:ext cx="6096000" cy="1138421"/>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sz="1800" dirty="0"/>
              <a:t>Additional Realistic Image #2 </a:t>
            </a:r>
            <a:br>
              <a:rPr lang="en-US" sz="1800" dirty="0"/>
            </a:br>
            <a:r>
              <a:rPr lang="en-US" sz="1800" dirty="0"/>
              <a:t>Title:</a:t>
            </a:r>
            <a:br>
              <a:rPr lang="en-US" sz="1800" dirty="0"/>
            </a:br>
            <a:r>
              <a:rPr lang="en-US" sz="1800" dirty="0"/>
              <a:t>Size:</a:t>
            </a:r>
          </a:p>
          <a:p>
            <a:r>
              <a:rPr lang="en-US" sz="1800" dirty="0"/>
              <a:t>Medium:</a:t>
            </a:r>
          </a:p>
        </p:txBody>
      </p:sp>
    </p:spTree>
    <p:extLst>
      <p:ext uri="{BB962C8B-B14F-4D97-AF65-F5344CB8AC3E}">
        <p14:creationId xmlns:p14="http://schemas.microsoft.com/office/powerpoint/2010/main" val="34903175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2A092-1215-1D42-8021-C7AD655DBC98}"/>
              </a:ext>
            </a:extLst>
          </p:cNvPr>
          <p:cNvSpPr>
            <a:spLocks noGrp="1"/>
          </p:cNvSpPr>
          <p:nvPr>
            <p:ph type="title"/>
          </p:nvPr>
        </p:nvSpPr>
        <p:spPr/>
        <p:txBody>
          <a:bodyPr/>
          <a:lstStyle/>
          <a:p>
            <a:r>
              <a:rPr lang="en-US" dirty="0"/>
              <a:t>Additional Works</a:t>
            </a:r>
          </a:p>
        </p:txBody>
      </p:sp>
      <p:sp>
        <p:nvSpPr>
          <p:cNvPr id="3" name="Content Placeholder 2">
            <a:extLst>
              <a:ext uri="{FF2B5EF4-FFF2-40B4-BE49-F238E27FC236}">
                <a16:creationId xmlns:a16="http://schemas.microsoft.com/office/drawing/2014/main" id="{3B19B748-8691-344A-A2E4-F1F1DD18B3DC}"/>
              </a:ext>
            </a:extLst>
          </p:cNvPr>
          <p:cNvSpPr>
            <a:spLocks noGrp="1"/>
          </p:cNvSpPr>
          <p:nvPr>
            <p:ph idx="1"/>
          </p:nvPr>
        </p:nvSpPr>
        <p:spPr/>
        <p:txBody>
          <a:bodyPr>
            <a:normAutofit/>
          </a:bodyPr>
          <a:lstStyle/>
          <a:p>
            <a:pPr lvl="0"/>
            <a:r>
              <a:rPr lang="en-US" sz="2400" dirty="0"/>
              <a:t>Submit three (3) additional works— </a:t>
            </a:r>
          </a:p>
          <a:p>
            <a:pPr lvl="0"/>
            <a:r>
              <a:rPr lang="en-US" sz="1800" i="1" dirty="0">
                <a:solidFill>
                  <a:schemeClr val="bg2">
                    <a:lumMod val="50000"/>
                  </a:schemeClr>
                </a:solidFill>
              </a:rPr>
              <a:t>We request additional samples for the reasons noted previously; however, the choice of subject, genre and medium are yours. Consider submitting imaginative/fantasy artwork, sculpture, graphic design, or animation. These images may be abstract, representational or photorealistic. These additional works may be in line, tone, or color. If your additional examples are 3-dimensional objects such as sculptures, models, or 3D prints, please submit as photos.</a:t>
            </a:r>
            <a:endParaRPr lang="en-US" sz="1800" dirty="0">
              <a:solidFill>
                <a:schemeClr val="bg2">
                  <a:lumMod val="50000"/>
                </a:schemeClr>
              </a:solidFill>
            </a:endParaRPr>
          </a:p>
        </p:txBody>
      </p:sp>
    </p:spTree>
    <p:extLst>
      <p:ext uri="{BB962C8B-B14F-4D97-AF65-F5344CB8AC3E}">
        <p14:creationId xmlns:p14="http://schemas.microsoft.com/office/powerpoint/2010/main" val="23808271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3E08CFE-267A-EB4B-9A29-73F14060E273}"/>
              </a:ext>
            </a:extLst>
          </p:cNvPr>
          <p:cNvSpPr txBox="1">
            <a:spLocks/>
          </p:cNvSpPr>
          <p:nvPr/>
        </p:nvSpPr>
        <p:spPr>
          <a:xfrm>
            <a:off x="1" y="18256"/>
            <a:ext cx="6096000" cy="1138421"/>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sz="1800" dirty="0"/>
              <a:t>Additional Artwork #1 </a:t>
            </a:r>
            <a:br>
              <a:rPr lang="en-US" sz="1800" dirty="0"/>
            </a:br>
            <a:r>
              <a:rPr lang="en-US" sz="1800" dirty="0"/>
              <a:t>Title:</a:t>
            </a:r>
            <a:br>
              <a:rPr lang="en-US" sz="1800" dirty="0"/>
            </a:br>
            <a:r>
              <a:rPr lang="en-US" sz="1800" dirty="0"/>
              <a:t>Size:</a:t>
            </a:r>
          </a:p>
          <a:p>
            <a:r>
              <a:rPr lang="en-US" sz="1800" dirty="0"/>
              <a:t>Medium:</a:t>
            </a:r>
          </a:p>
        </p:txBody>
      </p:sp>
    </p:spTree>
    <p:extLst>
      <p:ext uri="{BB962C8B-B14F-4D97-AF65-F5344CB8AC3E}">
        <p14:creationId xmlns:p14="http://schemas.microsoft.com/office/powerpoint/2010/main" val="377452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3E08CFE-267A-EB4B-9A29-73F14060E273}"/>
              </a:ext>
            </a:extLst>
          </p:cNvPr>
          <p:cNvSpPr txBox="1">
            <a:spLocks/>
          </p:cNvSpPr>
          <p:nvPr/>
        </p:nvSpPr>
        <p:spPr>
          <a:xfrm>
            <a:off x="1" y="18256"/>
            <a:ext cx="6096000" cy="1138421"/>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sz="1800" dirty="0"/>
              <a:t>Additional Artwork #2 </a:t>
            </a:r>
            <a:br>
              <a:rPr lang="en-US" sz="1800" dirty="0"/>
            </a:br>
            <a:r>
              <a:rPr lang="en-US" sz="1800" dirty="0"/>
              <a:t>Title:</a:t>
            </a:r>
            <a:br>
              <a:rPr lang="en-US" sz="1800" dirty="0"/>
            </a:br>
            <a:r>
              <a:rPr lang="en-US" sz="1800" dirty="0"/>
              <a:t>Size:</a:t>
            </a:r>
          </a:p>
          <a:p>
            <a:r>
              <a:rPr lang="en-US" sz="1800" dirty="0"/>
              <a:t>Medium:</a:t>
            </a:r>
          </a:p>
        </p:txBody>
      </p:sp>
    </p:spTree>
    <p:extLst>
      <p:ext uri="{BB962C8B-B14F-4D97-AF65-F5344CB8AC3E}">
        <p14:creationId xmlns:p14="http://schemas.microsoft.com/office/powerpoint/2010/main" val="31271577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3E08CFE-267A-EB4B-9A29-73F14060E273}"/>
              </a:ext>
            </a:extLst>
          </p:cNvPr>
          <p:cNvSpPr txBox="1">
            <a:spLocks/>
          </p:cNvSpPr>
          <p:nvPr/>
        </p:nvSpPr>
        <p:spPr>
          <a:xfrm>
            <a:off x="1" y="18256"/>
            <a:ext cx="6096000" cy="1138421"/>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sz="1800" dirty="0"/>
              <a:t>Additional Artwork #3 </a:t>
            </a:r>
            <a:br>
              <a:rPr lang="en-US" sz="1800" dirty="0"/>
            </a:br>
            <a:r>
              <a:rPr lang="en-US" sz="1800" dirty="0"/>
              <a:t>Title:</a:t>
            </a:r>
            <a:br>
              <a:rPr lang="en-US" sz="1800" dirty="0"/>
            </a:br>
            <a:r>
              <a:rPr lang="en-US" sz="1800" dirty="0"/>
              <a:t>Size:</a:t>
            </a:r>
          </a:p>
          <a:p>
            <a:r>
              <a:rPr lang="en-US" sz="1800" dirty="0"/>
              <a:t>Medium:</a:t>
            </a:r>
          </a:p>
        </p:txBody>
      </p:sp>
    </p:spTree>
    <p:extLst>
      <p:ext uri="{BB962C8B-B14F-4D97-AF65-F5344CB8AC3E}">
        <p14:creationId xmlns:p14="http://schemas.microsoft.com/office/powerpoint/2010/main" val="2697853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78161-8E2A-354C-B21E-DCEB5DA21E58}"/>
              </a:ext>
            </a:extLst>
          </p:cNvPr>
          <p:cNvSpPr>
            <a:spLocks noGrp="1"/>
          </p:cNvSpPr>
          <p:nvPr>
            <p:ph type="title"/>
          </p:nvPr>
        </p:nvSpPr>
        <p:spPr>
          <a:xfrm>
            <a:off x="0" y="18255"/>
            <a:ext cx="9308123" cy="802359"/>
          </a:xfrm>
        </p:spPr>
        <p:txBody>
          <a:bodyPr anchor="t" anchorCtr="0">
            <a:normAutofit fontScale="90000"/>
          </a:bodyPr>
          <a:lstStyle/>
          <a:p>
            <a:r>
              <a:rPr lang="en-US" sz="1800" dirty="0"/>
              <a:t>Life Drawing #1: Title</a:t>
            </a:r>
            <a:br>
              <a:rPr lang="en-US" sz="1800" dirty="0"/>
            </a:br>
            <a:r>
              <a:rPr lang="en-US" sz="1800" dirty="0"/>
              <a:t>Time:</a:t>
            </a:r>
            <a:br>
              <a:rPr lang="en-US" sz="1800" dirty="0"/>
            </a:br>
            <a:r>
              <a:rPr lang="en-US" sz="1800" dirty="0"/>
              <a:t>Size:</a:t>
            </a:r>
          </a:p>
        </p:txBody>
      </p:sp>
    </p:spTree>
    <p:extLst>
      <p:ext uri="{BB962C8B-B14F-4D97-AF65-F5344CB8AC3E}">
        <p14:creationId xmlns:p14="http://schemas.microsoft.com/office/powerpoint/2010/main" val="40943183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2A092-1215-1D42-8021-C7AD655DBC98}"/>
              </a:ext>
            </a:extLst>
          </p:cNvPr>
          <p:cNvSpPr>
            <a:spLocks noGrp="1"/>
          </p:cNvSpPr>
          <p:nvPr>
            <p:ph type="title"/>
          </p:nvPr>
        </p:nvSpPr>
        <p:spPr/>
        <p:txBody>
          <a:bodyPr/>
          <a:lstStyle/>
          <a:p>
            <a:r>
              <a:rPr lang="en-US" dirty="0"/>
              <a:t>Extra Credit: Sketchbook Pages</a:t>
            </a:r>
          </a:p>
        </p:txBody>
      </p:sp>
      <p:sp>
        <p:nvSpPr>
          <p:cNvPr id="3" name="Content Placeholder 2">
            <a:extLst>
              <a:ext uri="{FF2B5EF4-FFF2-40B4-BE49-F238E27FC236}">
                <a16:creationId xmlns:a16="http://schemas.microsoft.com/office/drawing/2014/main" id="{3B19B748-8691-344A-A2E4-F1F1DD18B3DC}"/>
              </a:ext>
            </a:extLst>
          </p:cNvPr>
          <p:cNvSpPr>
            <a:spLocks noGrp="1"/>
          </p:cNvSpPr>
          <p:nvPr>
            <p:ph idx="1"/>
          </p:nvPr>
        </p:nvSpPr>
        <p:spPr/>
        <p:txBody>
          <a:bodyPr/>
          <a:lstStyle/>
          <a:p>
            <a:r>
              <a:rPr lang="en-US" sz="2400" dirty="0"/>
              <a:t>Optional: Submit up to five (5) additional examples of pages from </a:t>
            </a:r>
            <a:br>
              <a:rPr lang="en-US" sz="2400" dirty="0"/>
            </a:br>
            <a:r>
              <a:rPr lang="en-US" sz="2400" dirty="0"/>
              <a:t>your sketchbooks. </a:t>
            </a:r>
          </a:p>
          <a:p>
            <a:pPr>
              <a:lnSpc>
                <a:spcPct val="100000"/>
              </a:lnSpc>
            </a:pPr>
            <a:r>
              <a:rPr lang="en-US" sz="1800" i="1" dirty="0">
                <a:solidFill>
                  <a:schemeClr val="bg2">
                    <a:lumMod val="50000"/>
                  </a:schemeClr>
                </a:solidFill>
              </a:rPr>
              <a:t>We like to see applicant’s sketchbooks (or other preliminary drawings). You may also submit up to five (5) additional examples of pages, or portions of pages, from your sketchbooks. In part, sketchbook pages provide us with a glimpse into your creative process and how you develop your artwork.</a:t>
            </a:r>
          </a:p>
        </p:txBody>
      </p:sp>
    </p:spTree>
    <p:extLst>
      <p:ext uri="{BB962C8B-B14F-4D97-AF65-F5344CB8AC3E}">
        <p14:creationId xmlns:p14="http://schemas.microsoft.com/office/powerpoint/2010/main" val="42063711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3E08CFE-267A-EB4B-9A29-73F14060E273}"/>
              </a:ext>
            </a:extLst>
          </p:cNvPr>
          <p:cNvSpPr txBox="1">
            <a:spLocks/>
          </p:cNvSpPr>
          <p:nvPr/>
        </p:nvSpPr>
        <p:spPr>
          <a:xfrm>
            <a:off x="1" y="18256"/>
            <a:ext cx="6096000" cy="1138421"/>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sz="1800" dirty="0"/>
              <a:t>Sketchbook #1 </a:t>
            </a:r>
            <a:br>
              <a:rPr lang="en-US" sz="1800" dirty="0"/>
            </a:br>
            <a:r>
              <a:rPr lang="en-US" sz="1800" dirty="0"/>
              <a:t>Subject:</a:t>
            </a:r>
            <a:br>
              <a:rPr lang="en-US" sz="1800" dirty="0"/>
            </a:br>
            <a:endParaRPr lang="en-US" sz="1800" dirty="0"/>
          </a:p>
        </p:txBody>
      </p:sp>
    </p:spTree>
    <p:extLst>
      <p:ext uri="{BB962C8B-B14F-4D97-AF65-F5344CB8AC3E}">
        <p14:creationId xmlns:p14="http://schemas.microsoft.com/office/powerpoint/2010/main" val="5796038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3E08CFE-267A-EB4B-9A29-73F14060E273}"/>
              </a:ext>
            </a:extLst>
          </p:cNvPr>
          <p:cNvSpPr txBox="1">
            <a:spLocks/>
          </p:cNvSpPr>
          <p:nvPr/>
        </p:nvSpPr>
        <p:spPr>
          <a:xfrm>
            <a:off x="1" y="18256"/>
            <a:ext cx="6096000" cy="1138421"/>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sz="1800" dirty="0"/>
              <a:t>Sketchbook #2 </a:t>
            </a:r>
            <a:br>
              <a:rPr lang="en-US" sz="1800" dirty="0"/>
            </a:br>
            <a:r>
              <a:rPr lang="en-US" sz="1800" dirty="0"/>
              <a:t>Subject:</a:t>
            </a:r>
            <a:br>
              <a:rPr lang="en-US" sz="1800" dirty="0"/>
            </a:br>
            <a:endParaRPr lang="en-US" sz="1800" dirty="0"/>
          </a:p>
        </p:txBody>
      </p:sp>
    </p:spTree>
    <p:extLst>
      <p:ext uri="{BB962C8B-B14F-4D97-AF65-F5344CB8AC3E}">
        <p14:creationId xmlns:p14="http://schemas.microsoft.com/office/powerpoint/2010/main" val="15011542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3E08CFE-267A-EB4B-9A29-73F14060E273}"/>
              </a:ext>
            </a:extLst>
          </p:cNvPr>
          <p:cNvSpPr txBox="1">
            <a:spLocks/>
          </p:cNvSpPr>
          <p:nvPr/>
        </p:nvSpPr>
        <p:spPr>
          <a:xfrm>
            <a:off x="1" y="18256"/>
            <a:ext cx="6096000" cy="1138421"/>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sz="1800" dirty="0"/>
              <a:t>Sketchbook #3 </a:t>
            </a:r>
            <a:br>
              <a:rPr lang="en-US" sz="1800" dirty="0"/>
            </a:br>
            <a:r>
              <a:rPr lang="en-US" sz="1800" dirty="0"/>
              <a:t>Subject:</a:t>
            </a:r>
            <a:br>
              <a:rPr lang="en-US" sz="1800" dirty="0"/>
            </a:br>
            <a:endParaRPr lang="en-US" sz="1800" dirty="0"/>
          </a:p>
        </p:txBody>
      </p:sp>
    </p:spTree>
    <p:extLst>
      <p:ext uri="{BB962C8B-B14F-4D97-AF65-F5344CB8AC3E}">
        <p14:creationId xmlns:p14="http://schemas.microsoft.com/office/powerpoint/2010/main" val="4097318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3E08CFE-267A-EB4B-9A29-73F14060E273}"/>
              </a:ext>
            </a:extLst>
          </p:cNvPr>
          <p:cNvSpPr txBox="1">
            <a:spLocks/>
          </p:cNvSpPr>
          <p:nvPr/>
        </p:nvSpPr>
        <p:spPr>
          <a:xfrm>
            <a:off x="1" y="18256"/>
            <a:ext cx="6096000" cy="1138421"/>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sz="1800" dirty="0"/>
              <a:t>Sketchbook #4 </a:t>
            </a:r>
            <a:br>
              <a:rPr lang="en-US" sz="1800" dirty="0"/>
            </a:br>
            <a:r>
              <a:rPr lang="en-US" sz="1800" dirty="0"/>
              <a:t>Subject:</a:t>
            </a:r>
            <a:br>
              <a:rPr lang="en-US" sz="1800" dirty="0"/>
            </a:br>
            <a:endParaRPr lang="en-US" sz="1800" dirty="0"/>
          </a:p>
        </p:txBody>
      </p:sp>
    </p:spTree>
    <p:extLst>
      <p:ext uri="{BB962C8B-B14F-4D97-AF65-F5344CB8AC3E}">
        <p14:creationId xmlns:p14="http://schemas.microsoft.com/office/powerpoint/2010/main" val="12098245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3E08CFE-267A-EB4B-9A29-73F14060E273}"/>
              </a:ext>
            </a:extLst>
          </p:cNvPr>
          <p:cNvSpPr txBox="1">
            <a:spLocks/>
          </p:cNvSpPr>
          <p:nvPr/>
        </p:nvSpPr>
        <p:spPr>
          <a:xfrm>
            <a:off x="1" y="18256"/>
            <a:ext cx="6096000" cy="1138421"/>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sz="1800" dirty="0"/>
              <a:t>Sketchbook #5 </a:t>
            </a:r>
            <a:br>
              <a:rPr lang="en-US" sz="1800" dirty="0"/>
            </a:br>
            <a:r>
              <a:rPr lang="en-US" sz="1800" dirty="0"/>
              <a:t>Subject:</a:t>
            </a:r>
            <a:br>
              <a:rPr lang="en-US" sz="1800" dirty="0"/>
            </a:br>
            <a:endParaRPr lang="en-US" sz="1800" dirty="0"/>
          </a:p>
        </p:txBody>
      </p:sp>
    </p:spTree>
    <p:extLst>
      <p:ext uri="{BB962C8B-B14F-4D97-AF65-F5344CB8AC3E}">
        <p14:creationId xmlns:p14="http://schemas.microsoft.com/office/powerpoint/2010/main" val="25112737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78480-967F-7542-A890-A1FDBB1EBBF4}"/>
              </a:ext>
            </a:extLst>
          </p:cNvPr>
          <p:cNvSpPr>
            <a:spLocks noGrp="1"/>
          </p:cNvSpPr>
          <p:nvPr>
            <p:ph type="title"/>
          </p:nvPr>
        </p:nvSpPr>
        <p:spPr>
          <a:xfrm>
            <a:off x="2508068" y="957943"/>
            <a:ext cx="8839381" cy="2847704"/>
          </a:xfrm>
        </p:spPr>
        <p:txBody>
          <a:bodyPr anchor="t" anchorCtr="0">
            <a:normAutofit/>
          </a:bodyPr>
          <a:lstStyle/>
          <a:p>
            <a:r>
              <a:rPr lang="en-US" sz="4000" dirty="0">
                <a:solidFill>
                  <a:schemeClr val="bg1"/>
                </a:solidFill>
              </a:rPr>
              <a:t>Please upload your Applicant Digital Portfolio to your Box account.</a:t>
            </a:r>
            <a:br>
              <a:rPr lang="en-US" sz="4000" dirty="0">
                <a:solidFill>
                  <a:schemeClr val="bg1"/>
                </a:solidFill>
              </a:rPr>
            </a:br>
            <a:r>
              <a:rPr lang="en-US" sz="2400" i="1" dirty="0">
                <a:solidFill>
                  <a:schemeClr val="accent5">
                    <a:lumMod val="40000"/>
                    <a:lumOff val="60000"/>
                  </a:schemeClr>
                </a:solidFill>
              </a:rPr>
              <a:t>Instructions are in the Applicant Digital Portfolio handout.</a:t>
            </a:r>
          </a:p>
        </p:txBody>
      </p:sp>
      <p:sp>
        <p:nvSpPr>
          <p:cNvPr id="4" name="Text Placeholder 3">
            <a:extLst>
              <a:ext uri="{FF2B5EF4-FFF2-40B4-BE49-F238E27FC236}">
                <a16:creationId xmlns:a16="http://schemas.microsoft.com/office/drawing/2014/main" id="{E13F98C3-E37C-D54B-99C2-02A31ECD4A94}"/>
              </a:ext>
            </a:extLst>
          </p:cNvPr>
          <p:cNvSpPr>
            <a:spLocks noGrp="1"/>
          </p:cNvSpPr>
          <p:nvPr>
            <p:ph type="body" idx="1"/>
          </p:nvPr>
        </p:nvSpPr>
        <p:spPr>
          <a:xfrm>
            <a:off x="2508068" y="4432663"/>
            <a:ext cx="8839382" cy="1656987"/>
          </a:xfrm>
        </p:spPr>
        <p:txBody>
          <a:bodyPr/>
          <a:lstStyle/>
          <a:p>
            <a:r>
              <a:rPr lang="en-US" i="1" dirty="0">
                <a:solidFill>
                  <a:schemeClr val="accent5">
                    <a:lumMod val="40000"/>
                    <a:lumOff val="60000"/>
                  </a:schemeClr>
                </a:solidFill>
              </a:rPr>
              <a:t>Thank you for submitting your Applicant Digital Portfolio!</a:t>
            </a:r>
            <a:endParaRPr lang="en-US" i="1" dirty="0"/>
          </a:p>
        </p:txBody>
      </p:sp>
    </p:spTree>
    <p:extLst>
      <p:ext uri="{BB962C8B-B14F-4D97-AF65-F5344CB8AC3E}">
        <p14:creationId xmlns:p14="http://schemas.microsoft.com/office/powerpoint/2010/main" val="3269129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78161-8E2A-354C-B21E-DCEB5DA21E58}"/>
              </a:ext>
            </a:extLst>
          </p:cNvPr>
          <p:cNvSpPr>
            <a:spLocks noGrp="1"/>
          </p:cNvSpPr>
          <p:nvPr>
            <p:ph type="title"/>
          </p:nvPr>
        </p:nvSpPr>
        <p:spPr>
          <a:xfrm>
            <a:off x="0" y="18255"/>
            <a:ext cx="9308123" cy="802359"/>
          </a:xfrm>
        </p:spPr>
        <p:txBody>
          <a:bodyPr anchor="t" anchorCtr="0">
            <a:normAutofit fontScale="90000"/>
          </a:bodyPr>
          <a:lstStyle/>
          <a:p>
            <a:r>
              <a:rPr lang="en-US" sz="1800" dirty="0"/>
              <a:t>Life Drawing #2: Title</a:t>
            </a:r>
            <a:br>
              <a:rPr lang="en-US" sz="1800" dirty="0"/>
            </a:br>
            <a:r>
              <a:rPr lang="en-US" sz="1800" dirty="0"/>
              <a:t>Time:</a:t>
            </a:r>
            <a:br>
              <a:rPr lang="en-US" sz="1800" dirty="0"/>
            </a:br>
            <a:r>
              <a:rPr lang="en-US" sz="1800" dirty="0"/>
              <a:t>Size:</a:t>
            </a:r>
          </a:p>
        </p:txBody>
      </p:sp>
    </p:spTree>
    <p:extLst>
      <p:ext uri="{BB962C8B-B14F-4D97-AF65-F5344CB8AC3E}">
        <p14:creationId xmlns:p14="http://schemas.microsoft.com/office/powerpoint/2010/main" val="2587575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78161-8E2A-354C-B21E-DCEB5DA21E58}"/>
              </a:ext>
            </a:extLst>
          </p:cNvPr>
          <p:cNvSpPr>
            <a:spLocks noGrp="1"/>
          </p:cNvSpPr>
          <p:nvPr>
            <p:ph type="title"/>
          </p:nvPr>
        </p:nvSpPr>
        <p:spPr>
          <a:xfrm>
            <a:off x="0" y="18255"/>
            <a:ext cx="9308123" cy="802359"/>
          </a:xfrm>
        </p:spPr>
        <p:txBody>
          <a:bodyPr anchor="t" anchorCtr="0">
            <a:normAutofit fontScale="90000"/>
          </a:bodyPr>
          <a:lstStyle/>
          <a:p>
            <a:r>
              <a:rPr lang="en-US" sz="1800" dirty="0"/>
              <a:t>Life Drawing #3: Title</a:t>
            </a:r>
            <a:br>
              <a:rPr lang="en-US" sz="1800" dirty="0"/>
            </a:br>
            <a:r>
              <a:rPr lang="en-US" sz="1800" dirty="0"/>
              <a:t>Time:</a:t>
            </a:r>
            <a:br>
              <a:rPr lang="en-US" sz="1800" dirty="0"/>
            </a:br>
            <a:r>
              <a:rPr lang="en-US" sz="1800" dirty="0"/>
              <a:t>Size:</a:t>
            </a:r>
          </a:p>
        </p:txBody>
      </p:sp>
    </p:spTree>
    <p:extLst>
      <p:ext uri="{BB962C8B-B14F-4D97-AF65-F5344CB8AC3E}">
        <p14:creationId xmlns:p14="http://schemas.microsoft.com/office/powerpoint/2010/main" val="3232954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78161-8E2A-354C-B21E-DCEB5DA21E58}"/>
              </a:ext>
            </a:extLst>
          </p:cNvPr>
          <p:cNvSpPr>
            <a:spLocks noGrp="1"/>
          </p:cNvSpPr>
          <p:nvPr>
            <p:ph type="title"/>
          </p:nvPr>
        </p:nvSpPr>
        <p:spPr>
          <a:xfrm>
            <a:off x="0" y="18255"/>
            <a:ext cx="9308123" cy="802359"/>
          </a:xfrm>
        </p:spPr>
        <p:txBody>
          <a:bodyPr anchor="t" anchorCtr="0">
            <a:normAutofit fontScale="90000"/>
          </a:bodyPr>
          <a:lstStyle/>
          <a:p>
            <a:r>
              <a:rPr lang="en-US" sz="1800" dirty="0"/>
              <a:t>Life Drawing #4: Title</a:t>
            </a:r>
            <a:br>
              <a:rPr lang="en-US" sz="1800" dirty="0"/>
            </a:br>
            <a:r>
              <a:rPr lang="en-US" sz="1800" dirty="0"/>
              <a:t>Time:</a:t>
            </a:r>
            <a:br>
              <a:rPr lang="en-US" sz="1800" dirty="0"/>
            </a:br>
            <a:r>
              <a:rPr lang="en-US" sz="1800" dirty="0"/>
              <a:t>Size:</a:t>
            </a:r>
          </a:p>
        </p:txBody>
      </p:sp>
    </p:spTree>
    <p:extLst>
      <p:ext uri="{BB962C8B-B14F-4D97-AF65-F5344CB8AC3E}">
        <p14:creationId xmlns:p14="http://schemas.microsoft.com/office/powerpoint/2010/main" val="1590777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78161-8E2A-354C-B21E-DCEB5DA21E58}"/>
              </a:ext>
            </a:extLst>
          </p:cNvPr>
          <p:cNvSpPr>
            <a:spLocks noGrp="1"/>
          </p:cNvSpPr>
          <p:nvPr>
            <p:ph type="title"/>
          </p:nvPr>
        </p:nvSpPr>
        <p:spPr>
          <a:xfrm>
            <a:off x="0" y="18255"/>
            <a:ext cx="9308123" cy="802359"/>
          </a:xfrm>
        </p:spPr>
        <p:txBody>
          <a:bodyPr anchor="t" anchorCtr="0">
            <a:normAutofit fontScale="90000"/>
          </a:bodyPr>
          <a:lstStyle/>
          <a:p>
            <a:r>
              <a:rPr lang="en-US" sz="1800" dirty="0"/>
              <a:t>Life Drawing #5: Title</a:t>
            </a:r>
            <a:br>
              <a:rPr lang="en-US" sz="1800" dirty="0"/>
            </a:br>
            <a:r>
              <a:rPr lang="en-US" sz="1800" dirty="0"/>
              <a:t>Time:</a:t>
            </a:r>
            <a:br>
              <a:rPr lang="en-US" sz="1800" dirty="0"/>
            </a:br>
            <a:r>
              <a:rPr lang="en-US" sz="1800" dirty="0"/>
              <a:t>Size:</a:t>
            </a:r>
          </a:p>
        </p:txBody>
      </p:sp>
    </p:spTree>
    <p:extLst>
      <p:ext uri="{BB962C8B-B14F-4D97-AF65-F5344CB8AC3E}">
        <p14:creationId xmlns:p14="http://schemas.microsoft.com/office/powerpoint/2010/main" val="2442194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44F43-373A-A647-96C5-7E318A0353D7}"/>
              </a:ext>
            </a:extLst>
          </p:cNvPr>
          <p:cNvSpPr>
            <a:spLocks noGrp="1"/>
          </p:cNvSpPr>
          <p:nvPr>
            <p:ph type="title"/>
          </p:nvPr>
        </p:nvSpPr>
        <p:spPr/>
        <p:txBody>
          <a:bodyPr/>
          <a:lstStyle/>
          <a:p>
            <a:r>
              <a:rPr lang="en-US" dirty="0"/>
              <a:t>Gesture Drawings</a:t>
            </a:r>
          </a:p>
        </p:txBody>
      </p:sp>
      <p:sp>
        <p:nvSpPr>
          <p:cNvPr id="3" name="Content Placeholder 2">
            <a:extLst>
              <a:ext uri="{FF2B5EF4-FFF2-40B4-BE49-F238E27FC236}">
                <a16:creationId xmlns:a16="http://schemas.microsoft.com/office/drawing/2014/main" id="{E6B65A8F-1D15-F64B-9CE6-9AD24BE4FC25}"/>
              </a:ext>
            </a:extLst>
          </p:cNvPr>
          <p:cNvSpPr>
            <a:spLocks noGrp="1"/>
          </p:cNvSpPr>
          <p:nvPr>
            <p:ph idx="1"/>
          </p:nvPr>
        </p:nvSpPr>
        <p:spPr>
          <a:xfrm>
            <a:off x="838200" y="1825625"/>
            <a:ext cx="9501554" cy="4351338"/>
          </a:xfrm>
        </p:spPr>
        <p:txBody>
          <a:bodyPr/>
          <a:lstStyle/>
          <a:p>
            <a:r>
              <a:rPr lang="en-US" sz="2400" dirty="0"/>
              <a:t>Submit three (3) gesture drawings.</a:t>
            </a:r>
          </a:p>
          <a:p>
            <a:pPr>
              <a:lnSpc>
                <a:spcPct val="100000"/>
              </a:lnSpc>
            </a:pPr>
            <a:r>
              <a:rPr lang="en-US" sz="1800" i="1" dirty="0">
                <a:solidFill>
                  <a:schemeClr val="bg2">
                    <a:lumMod val="50000"/>
                  </a:schemeClr>
                </a:solidFill>
              </a:rPr>
              <a:t>We request gestural figure drawings of the human form because they demonstrate an applicant’s ability to perceive and capture dynamic forms in a variety of quick poses. Typically, a gestural drawing is rendered in 1 – 5 minutes. Full-figure nude (undraped) drawings are preferred. Groups of gestural drawings on a single page may be submitted. Gesture drawings of animals may also be submitted.</a:t>
            </a:r>
            <a:r>
              <a:rPr lang="en-US" sz="1800" dirty="0">
                <a:solidFill>
                  <a:schemeClr val="bg2">
                    <a:lumMod val="50000"/>
                  </a:schemeClr>
                </a:solidFill>
              </a:rPr>
              <a:t> </a:t>
            </a:r>
          </a:p>
        </p:txBody>
      </p:sp>
    </p:spTree>
    <p:extLst>
      <p:ext uri="{BB962C8B-B14F-4D97-AF65-F5344CB8AC3E}">
        <p14:creationId xmlns:p14="http://schemas.microsoft.com/office/powerpoint/2010/main" val="1192429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3E08CFE-267A-EB4B-9A29-73F14060E273}"/>
              </a:ext>
            </a:extLst>
          </p:cNvPr>
          <p:cNvSpPr txBox="1">
            <a:spLocks/>
          </p:cNvSpPr>
          <p:nvPr/>
        </p:nvSpPr>
        <p:spPr>
          <a:xfrm>
            <a:off x="0" y="18256"/>
            <a:ext cx="9308123" cy="591344"/>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sz="1800" dirty="0"/>
              <a:t>Gesture Drawing #1</a:t>
            </a:r>
            <a:br>
              <a:rPr lang="en-US" sz="1800" dirty="0"/>
            </a:br>
            <a:r>
              <a:rPr lang="en-US" sz="1800" dirty="0"/>
              <a:t>Time:</a:t>
            </a:r>
          </a:p>
        </p:txBody>
      </p:sp>
    </p:spTree>
    <p:extLst>
      <p:ext uri="{BB962C8B-B14F-4D97-AF65-F5344CB8AC3E}">
        <p14:creationId xmlns:p14="http://schemas.microsoft.com/office/powerpoint/2010/main" val="15395472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282</TotalTime>
  <Words>1202</Words>
  <Application>Microsoft Macintosh PowerPoint</Application>
  <PresentationFormat>Widescreen</PresentationFormat>
  <Paragraphs>62</Paragraphs>
  <Slides>36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36</vt:i4>
      </vt:variant>
    </vt:vector>
  </HeadingPairs>
  <TitlesOfParts>
    <vt:vector size="39" baseType="lpstr">
      <vt:lpstr>Arial</vt:lpstr>
      <vt:lpstr>Calibri</vt:lpstr>
      <vt:lpstr>Office Theme</vt:lpstr>
      <vt:lpstr>Medical Illustration Graduate Program Applicant Digital Portfolio</vt:lpstr>
      <vt:lpstr>Life Drawings</vt:lpstr>
      <vt:lpstr>Life Drawing #1: Title Time: Size:</vt:lpstr>
      <vt:lpstr>Life Drawing #2: Title Time: Size:</vt:lpstr>
      <vt:lpstr>Life Drawing #3: Title Time: Size:</vt:lpstr>
      <vt:lpstr>Life Drawing #4: Title Time: Size:</vt:lpstr>
      <vt:lpstr>Life Drawing #5: Title Time: Size:</vt:lpstr>
      <vt:lpstr>Gesture Drawings</vt:lpstr>
      <vt:lpstr>PowerPoint Presentation</vt:lpstr>
      <vt:lpstr>PowerPoint Presentation</vt:lpstr>
      <vt:lpstr>PowerPoint Presentation</vt:lpstr>
      <vt:lpstr>Drawings of Hands/Feet</vt:lpstr>
      <vt:lpstr>PowerPoint Presentation</vt:lpstr>
      <vt:lpstr>PowerPoint Presentation</vt:lpstr>
      <vt:lpstr>Still-Life Studies</vt:lpstr>
      <vt:lpstr>PowerPoint Presentation</vt:lpstr>
      <vt:lpstr>PowerPoint Presentation</vt:lpstr>
      <vt:lpstr>PowerPoint Presentation</vt:lpstr>
      <vt:lpstr>Vector Image</vt:lpstr>
      <vt:lpstr>PowerPoint Presentation</vt:lpstr>
      <vt:lpstr>Raster Image</vt:lpstr>
      <vt:lpstr>PowerPoint Presentation</vt:lpstr>
      <vt:lpstr>Additional Realistic Examples </vt:lpstr>
      <vt:lpstr>PowerPoint Presentation</vt:lpstr>
      <vt:lpstr>PowerPoint Presentation</vt:lpstr>
      <vt:lpstr>Additional Works</vt:lpstr>
      <vt:lpstr>PowerPoint Presentation</vt:lpstr>
      <vt:lpstr>PowerPoint Presentation</vt:lpstr>
      <vt:lpstr>PowerPoint Presentation</vt:lpstr>
      <vt:lpstr>Extra Credit: Sketchbook Pages</vt:lpstr>
      <vt:lpstr>PowerPoint Presentation</vt:lpstr>
      <vt:lpstr>PowerPoint Presentation</vt:lpstr>
      <vt:lpstr>PowerPoint Presentation</vt:lpstr>
      <vt:lpstr>PowerPoint Presentation</vt:lpstr>
      <vt:lpstr>PowerPoint Presentation</vt:lpstr>
      <vt:lpstr>Please upload your Applicant Digital Portfolio to your Box account. Instructions are in the Applicant Digital Portfolio handout.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Illustration Graduate Program Applicant Digital Portfolio</dc:title>
  <dc:creator>Microsoft Office User</dc:creator>
  <cp:lastModifiedBy>Microsoft Office User</cp:lastModifiedBy>
  <cp:revision>20</cp:revision>
  <cp:lastPrinted>2021-06-08T14:02:42Z</cp:lastPrinted>
  <dcterms:created xsi:type="dcterms:W3CDTF">2021-05-28T12:25:39Z</dcterms:created>
  <dcterms:modified xsi:type="dcterms:W3CDTF">2021-06-08T15:36:20Z</dcterms:modified>
</cp:coreProperties>
</file>